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02" r:id="rId3"/>
    <p:sldId id="478" r:id="rId4"/>
    <p:sldId id="454" r:id="rId5"/>
    <p:sldId id="470" r:id="rId6"/>
    <p:sldId id="471" r:id="rId7"/>
    <p:sldId id="455" r:id="rId8"/>
    <p:sldId id="304" r:id="rId9"/>
    <p:sldId id="482" r:id="rId10"/>
    <p:sldId id="258" r:id="rId11"/>
    <p:sldId id="271" r:id="rId12"/>
    <p:sldId id="272" r:id="rId13"/>
    <p:sldId id="428" r:id="rId14"/>
    <p:sldId id="462" r:id="rId15"/>
    <p:sldId id="426" r:id="rId16"/>
    <p:sldId id="427" r:id="rId17"/>
    <p:sldId id="425" r:id="rId18"/>
    <p:sldId id="429" r:id="rId19"/>
    <p:sldId id="483" r:id="rId20"/>
    <p:sldId id="291" r:id="rId21"/>
    <p:sldId id="446" r:id="rId22"/>
    <p:sldId id="447" r:id="rId23"/>
    <p:sldId id="445" r:id="rId24"/>
    <p:sldId id="468" r:id="rId25"/>
    <p:sldId id="484" r:id="rId26"/>
    <p:sldId id="461" r:id="rId27"/>
    <p:sldId id="261" r:id="rId28"/>
    <p:sldId id="274" r:id="rId29"/>
    <p:sldId id="275" r:id="rId30"/>
    <p:sldId id="420" r:id="rId31"/>
    <p:sldId id="262" r:id="rId32"/>
    <p:sldId id="273" r:id="rId33"/>
    <p:sldId id="435" r:id="rId34"/>
    <p:sldId id="485" r:id="rId35"/>
    <p:sldId id="266" r:id="rId36"/>
    <p:sldId id="278" r:id="rId37"/>
    <p:sldId id="276" r:id="rId38"/>
    <p:sldId id="280" r:id="rId39"/>
    <p:sldId id="279" r:id="rId40"/>
    <p:sldId id="486" r:id="rId41"/>
    <p:sldId id="277" r:id="rId42"/>
    <p:sldId id="281" r:id="rId43"/>
    <p:sldId id="452" r:id="rId44"/>
    <p:sldId id="436" r:id="rId45"/>
    <p:sldId id="282" r:id="rId46"/>
    <p:sldId id="283" r:id="rId47"/>
    <p:sldId id="437" r:id="rId48"/>
    <p:sldId id="451" r:id="rId49"/>
    <p:sldId id="448" r:id="rId50"/>
    <p:sldId id="479" r:id="rId51"/>
    <p:sldId id="463" r:id="rId52"/>
    <p:sldId id="464" r:id="rId53"/>
    <p:sldId id="449" r:id="rId54"/>
    <p:sldId id="450" r:id="rId55"/>
    <p:sldId id="480" r:id="rId56"/>
    <p:sldId id="465" r:id="rId57"/>
    <p:sldId id="469" r:id="rId58"/>
    <p:sldId id="466" r:id="rId59"/>
    <p:sldId id="467" r:id="rId60"/>
    <p:sldId id="481" r:id="rId61"/>
    <p:sldId id="263" r:id="rId62"/>
    <p:sldId id="439" r:id="rId63"/>
    <p:sldId id="285" r:id="rId64"/>
    <p:sldId id="441" r:id="rId65"/>
    <p:sldId id="287" r:id="rId66"/>
    <p:sldId id="442" r:id="rId67"/>
    <p:sldId id="443" r:id="rId68"/>
    <p:sldId id="286" r:id="rId69"/>
    <p:sldId id="288" r:id="rId70"/>
    <p:sldId id="474" r:id="rId71"/>
    <p:sldId id="475" r:id="rId72"/>
    <p:sldId id="476" r:id="rId73"/>
    <p:sldId id="440" r:id="rId74"/>
    <p:sldId id="264" r:id="rId75"/>
    <p:sldId id="289" r:id="rId76"/>
    <p:sldId id="290" r:id="rId77"/>
    <p:sldId id="477" r:id="rId78"/>
    <p:sldId id="453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9" autoAdjust="0"/>
    <p:restoredTop sz="94694"/>
  </p:normalViewPr>
  <p:slideViewPr>
    <p:cSldViewPr snapToGrid="0">
      <p:cViewPr varScale="1">
        <p:scale>
          <a:sx n="113" d="100"/>
          <a:sy n="113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582FF1-309E-7F47-AA1D-6F05C8A0CAB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8B2641B-AA1A-FE4C-822C-7E5DE1BD7192}">
      <dgm:prSet phldrT="[Text]"/>
      <dgm:spPr/>
      <dgm:t>
        <a:bodyPr/>
        <a:lstStyle/>
        <a:p>
          <a:r>
            <a:rPr lang="en-US" dirty="0"/>
            <a:t>Agent-based Best of N solution</a:t>
          </a:r>
        </a:p>
      </dgm:t>
    </dgm:pt>
    <dgm:pt modelId="{56F54AA2-B65E-704E-A613-D94013E5864F}" type="parTrans" cxnId="{7AB6F3BC-7A73-4C43-B8EC-AD8F6DECEA67}">
      <dgm:prSet/>
      <dgm:spPr/>
      <dgm:t>
        <a:bodyPr/>
        <a:lstStyle/>
        <a:p>
          <a:endParaRPr lang="en-US"/>
        </a:p>
      </dgm:t>
    </dgm:pt>
    <dgm:pt modelId="{56BADAEB-AD09-1C48-A8A9-A234E120DFC8}" type="sibTrans" cxnId="{7AB6F3BC-7A73-4C43-B8EC-AD8F6DECEA67}">
      <dgm:prSet/>
      <dgm:spPr/>
      <dgm:t>
        <a:bodyPr/>
        <a:lstStyle/>
        <a:p>
          <a:endParaRPr lang="en-US"/>
        </a:p>
      </dgm:t>
    </dgm:pt>
    <dgm:pt modelId="{0810C78D-3B26-EA46-BF25-C7EB8EEC5CF3}">
      <dgm:prSet phldrT="[Text]"/>
      <dgm:spPr/>
      <dgm:t>
        <a:bodyPr/>
        <a:lstStyle/>
        <a:p>
          <a:r>
            <a:rPr lang="en-US" dirty="0"/>
            <a:t>Bipartite graph model of collective agent state</a:t>
          </a:r>
        </a:p>
      </dgm:t>
    </dgm:pt>
    <dgm:pt modelId="{A4464BFA-7E29-8A4A-9386-1BD93F690154}" type="parTrans" cxnId="{31A4830B-12A0-C849-AEEA-27FB808B6849}">
      <dgm:prSet/>
      <dgm:spPr/>
      <dgm:t>
        <a:bodyPr/>
        <a:lstStyle/>
        <a:p>
          <a:endParaRPr lang="en-US"/>
        </a:p>
      </dgm:t>
    </dgm:pt>
    <dgm:pt modelId="{41C7DE5F-FCB1-C94D-A075-2AA609B264D3}" type="sibTrans" cxnId="{31A4830B-12A0-C849-AEEA-27FB808B6849}">
      <dgm:prSet/>
      <dgm:spPr/>
      <dgm:t>
        <a:bodyPr/>
        <a:lstStyle/>
        <a:p>
          <a:endParaRPr lang="en-US"/>
        </a:p>
      </dgm:t>
    </dgm:pt>
    <dgm:pt modelId="{97775CE8-0C83-BA48-9FA3-7CE69CB1EDC5}">
      <dgm:prSet phldrT="[Text]"/>
      <dgm:spPr/>
      <dgm:t>
        <a:bodyPr/>
        <a:lstStyle/>
        <a:p>
          <a:r>
            <a:rPr lang="en-US" dirty="0"/>
            <a:t>Discrete time Markov chain graph dynamics</a:t>
          </a:r>
        </a:p>
      </dgm:t>
    </dgm:pt>
    <dgm:pt modelId="{6AC327FD-492A-DC47-A3A8-B427370CED04}" type="parTrans" cxnId="{7B3EE809-0C34-E14F-9F23-635E43E98DBD}">
      <dgm:prSet/>
      <dgm:spPr/>
      <dgm:t>
        <a:bodyPr/>
        <a:lstStyle/>
        <a:p>
          <a:endParaRPr lang="en-US"/>
        </a:p>
      </dgm:t>
    </dgm:pt>
    <dgm:pt modelId="{8E514D73-0182-1146-A1E0-6154A738B123}" type="sibTrans" cxnId="{7B3EE809-0C34-E14F-9F23-635E43E98DBD}">
      <dgm:prSet/>
      <dgm:spPr/>
      <dgm:t>
        <a:bodyPr/>
        <a:lstStyle/>
        <a:p>
          <a:endParaRPr lang="en-US"/>
        </a:p>
      </dgm:t>
    </dgm:pt>
    <dgm:pt modelId="{5B5414C2-A32E-544E-940A-C1A9E27875D7}" type="pres">
      <dgm:prSet presAssocID="{57582FF1-309E-7F47-AA1D-6F05C8A0CAB9}" presName="Name0" presStyleCnt="0">
        <dgm:presLayoutVars>
          <dgm:dir/>
          <dgm:resizeHandles val="exact"/>
        </dgm:presLayoutVars>
      </dgm:prSet>
      <dgm:spPr/>
    </dgm:pt>
    <dgm:pt modelId="{6FD72CBC-1027-0B4A-9A64-A746BDC6A4D5}" type="pres">
      <dgm:prSet presAssocID="{18B2641B-AA1A-FE4C-822C-7E5DE1BD7192}" presName="node" presStyleLbl="node1" presStyleIdx="0" presStyleCnt="3">
        <dgm:presLayoutVars>
          <dgm:bulletEnabled val="1"/>
        </dgm:presLayoutVars>
      </dgm:prSet>
      <dgm:spPr/>
    </dgm:pt>
    <dgm:pt modelId="{EF47DE49-770A-614F-8210-FC0506D4CDB8}" type="pres">
      <dgm:prSet presAssocID="{56BADAEB-AD09-1C48-A8A9-A234E120DFC8}" presName="sibTrans" presStyleLbl="sibTrans2D1" presStyleIdx="0" presStyleCnt="2"/>
      <dgm:spPr/>
    </dgm:pt>
    <dgm:pt modelId="{675AF429-C901-E84A-8C4F-A93E064385DA}" type="pres">
      <dgm:prSet presAssocID="{56BADAEB-AD09-1C48-A8A9-A234E120DFC8}" presName="connectorText" presStyleLbl="sibTrans2D1" presStyleIdx="0" presStyleCnt="2"/>
      <dgm:spPr/>
    </dgm:pt>
    <dgm:pt modelId="{37102D01-45B3-C84D-8D82-21F722454C25}" type="pres">
      <dgm:prSet presAssocID="{0810C78D-3B26-EA46-BF25-C7EB8EEC5CF3}" presName="node" presStyleLbl="node1" presStyleIdx="1" presStyleCnt="3">
        <dgm:presLayoutVars>
          <dgm:bulletEnabled val="1"/>
        </dgm:presLayoutVars>
      </dgm:prSet>
      <dgm:spPr/>
    </dgm:pt>
    <dgm:pt modelId="{7DCA4C49-1C09-DB41-A064-3888579471F4}" type="pres">
      <dgm:prSet presAssocID="{41C7DE5F-FCB1-C94D-A075-2AA609B264D3}" presName="sibTrans" presStyleLbl="sibTrans2D1" presStyleIdx="1" presStyleCnt="2"/>
      <dgm:spPr/>
    </dgm:pt>
    <dgm:pt modelId="{C776744C-312A-7244-A8A9-55CA44513D83}" type="pres">
      <dgm:prSet presAssocID="{41C7DE5F-FCB1-C94D-A075-2AA609B264D3}" presName="connectorText" presStyleLbl="sibTrans2D1" presStyleIdx="1" presStyleCnt="2"/>
      <dgm:spPr/>
    </dgm:pt>
    <dgm:pt modelId="{5CB30778-26C5-D84F-A2F1-3E267E7E563E}" type="pres">
      <dgm:prSet presAssocID="{97775CE8-0C83-BA48-9FA3-7CE69CB1EDC5}" presName="node" presStyleLbl="node1" presStyleIdx="2" presStyleCnt="3">
        <dgm:presLayoutVars>
          <dgm:bulletEnabled val="1"/>
        </dgm:presLayoutVars>
      </dgm:prSet>
      <dgm:spPr/>
    </dgm:pt>
  </dgm:ptLst>
  <dgm:cxnLst>
    <dgm:cxn modelId="{9FB1CC01-A961-8342-8536-16FFF47150F4}" type="presOf" srcId="{41C7DE5F-FCB1-C94D-A075-2AA609B264D3}" destId="{C776744C-312A-7244-A8A9-55CA44513D83}" srcOrd="1" destOrd="0" presId="urn:microsoft.com/office/officeart/2005/8/layout/process1"/>
    <dgm:cxn modelId="{CCDB8807-67D9-6044-AB86-F80C26029966}" type="presOf" srcId="{56BADAEB-AD09-1C48-A8A9-A234E120DFC8}" destId="{675AF429-C901-E84A-8C4F-A93E064385DA}" srcOrd="1" destOrd="0" presId="urn:microsoft.com/office/officeart/2005/8/layout/process1"/>
    <dgm:cxn modelId="{7B3EE809-0C34-E14F-9F23-635E43E98DBD}" srcId="{57582FF1-309E-7F47-AA1D-6F05C8A0CAB9}" destId="{97775CE8-0C83-BA48-9FA3-7CE69CB1EDC5}" srcOrd="2" destOrd="0" parTransId="{6AC327FD-492A-DC47-A3A8-B427370CED04}" sibTransId="{8E514D73-0182-1146-A1E0-6154A738B123}"/>
    <dgm:cxn modelId="{31A4830B-12A0-C849-AEEA-27FB808B6849}" srcId="{57582FF1-309E-7F47-AA1D-6F05C8A0CAB9}" destId="{0810C78D-3B26-EA46-BF25-C7EB8EEC5CF3}" srcOrd="1" destOrd="0" parTransId="{A4464BFA-7E29-8A4A-9386-1BD93F690154}" sibTransId="{41C7DE5F-FCB1-C94D-A075-2AA609B264D3}"/>
    <dgm:cxn modelId="{BE821535-64C0-C348-9268-556F9E7D80EE}" type="presOf" srcId="{18B2641B-AA1A-FE4C-822C-7E5DE1BD7192}" destId="{6FD72CBC-1027-0B4A-9A64-A746BDC6A4D5}" srcOrd="0" destOrd="0" presId="urn:microsoft.com/office/officeart/2005/8/layout/process1"/>
    <dgm:cxn modelId="{FDDD7646-740E-EB4B-80C2-5C4D0D8DC8F6}" type="presOf" srcId="{57582FF1-309E-7F47-AA1D-6F05C8A0CAB9}" destId="{5B5414C2-A32E-544E-940A-C1A9E27875D7}" srcOrd="0" destOrd="0" presId="urn:microsoft.com/office/officeart/2005/8/layout/process1"/>
    <dgm:cxn modelId="{85D5D758-FD2A-AE4F-A984-85D6FC57B192}" type="presOf" srcId="{56BADAEB-AD09-1C48-A8A9-A234E120DFC8}" destId="{EF47DE49-770A-614F-8210-FC0506D4CDB8}" srcOrd="0" destOrd="0" presId="urn:microsoft.com/office/officeart/2005/8/layout/process1"/>
    <dgm:cxn modelId="{68A58160-5611-2746-9708-340B4B30FC1D}" type="presOf" srcId="{41C7DE5F-FCB1-C94D-A075-2AA609B264D3}" destId="{7DCA4C49-1C09-DB41-A064-3888579471F4}" srcOrd="0" destOrd="0" presId="urn:microsoft.com/office/officeart/2005/8/layout/process1"/>
    <dgm:cxn modelId="{B4A042B6-CF23-2347-93EC-341E10202461}" type="presOf" srcId="{0810C78D-3B26-EA46-BF25-C7EB8EEC5CF3}" destId="{37102D01-45B3-C84D-8D82-21F722454C25}" srcOrd="0" destOrd="0" presId="urn:microsoft.com/office/officeart/2005/8/layout/process1"/>
    <dgm:cxn modelId="{7AB6F3BC-7A73-4C43-B8EC-AD8F6DECEA67}" srcId="{57582FF1-309E-7F47-AA1D-6F05C8A0CAB9}" destId="{18B2641B-AA1A-FE4C-822C-7E5DE1BD7192}" srcOrd="0" destOrd="0" parTransId="{56F54AA2-B65E-704E-A613-D94013E5864F}" sibTransId="{56BADAEB-AD09-1C48-A8A9-A234E120DFC8}"/>
    <dgm:cxn modelId="{399FDCF2-1782-3440-BE80-31A79DDEA37E}" type="presOf" srcId="{97775CE8-0C83-BA48-9FA3-7CE69CB1EDC5}" destId="{5CB30778-26C5-D84F-A2F1-3E267E7E563E}" srcOrd="0" destOrd="0" presId="urn:microsoft.com/office/officeart/2005/8/layout/process1"/>
    <dgm:cxn modelId="{EC76B154-651C-5645-AD1E-4833BB601FE4}" type="presParOf" srcId="{5B5414C2-A32E-544E-940A-C1A9E27875D7}" destId="{6FD72CBC-1027-0B4A-9A64-A746BDC6A4D5}" srcOrd="0" destOrd="0" presId="urn:microsoft.com/office/officeart/2005/8/layout/process1"/>
    <dgm:cxn modelId="{6576AE2F-09C5-104D-B1F5-83577B305809}" type="presParOf" srcId="{5B5414C2-A32E-544E-940A-C1A9E27875D7}" destId="{EF47DE49-770A-614F-8210-FC0506D4CDB8}" srcOrd="1" destOrd="0" presId="urn:microsoft.com/office/officeart/2005/8/layout/process1"/>
    <dgm:cxn modelId="{220B9D2A-CB0D-E94C-A6E4-D3C10354E62A}" type="presParOf" srcId="{EF47DE49-770A-614F-8210-FC0506D4CDB8}" destId="{675AF429-C901-E84A-8C4F-A93E064385DA}" srcOrd="0" destOrd="0" presId="urn:microsoft.com/office/officeart/2005/8/layout/process1"/>
    <dgm:cxn modelId="{5F7B8D8B-BE5F-314F-BA6C-1285756330EC}" type="presParOf" srcId="{5B5414C2-A32E-544E-940A-C1A9E27875D7}" destId="{37102D01-45B3-C84D-8D82-21F722454C25}" srcOrd="2" destOrd="0" presId="urn:microsoft.com/office/officeart/2005/8/layout/process1"/>
    <dgm:cxn modelId="{BF470A7F-A0CC-E741-8644-EFF1C881329B}" type="presParOf" srcId="{5B5414C2-A32E-544E-940A-C1A9E27875D7}" destId="{7DCA4C49-1C09-DB41-A064-3888579471F4}" srcOrd="3" destOrd="0" presId="urn:microsoft.com/office/officeart/2005/8/layout/process1"/>
    <dgm:cxn modelId="{1DE0F6AE-E54A-6F4B-BF9B-6D878BA3E1E9}" type="presParOf" srcId="{7DCA4C49-1C09-DB41-A064-3888579471F4}" destId="{C776744C-312A-7244-A8A9-55CA44513D83}" srcOrd="0" destOrd="0" presId="urn:microsoft.com/office/officeart/2005/8/layout/process1"/>
    <dgm:cxn modelId="{39269CA3-BD21-494F-9231-A1B67D9104D1}" type="presParOf" srcId="{5B5414C2-A32E-544E-940A-C1A9E27875D7}" destId="{5CB30778-26C5-D84F-A2F1-3E267E7E563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72CBC-1027-0B4A-9A64-A746BDC6A4D5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Agent-based Best of N solution</a:t>
          </a:r>
        </a:p>
      </dsp:txBody>
      <dsp:txXfrm>
        <a:off x="57787" y="1395494"/>
        <a:ext cx="2665308" cy="1560349"/>
      </dsp:txXfrm>
    </dsp:sp>
    <dsp:sp modelId="{EF47DE49-770A-614F-8210-FC0506D4CDB8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047880" y="1970146"/>
        <a:ext cx="409940" cy="411044"/>
      </dsp:txXfrm>
    </dsp:sp>
    <dsp:sp modelId="{37102D01-45B3-C84D-8D82-21F722454C25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Bipartite graph model of collective agent state</a:t>
          </a:r>
        </a:p>
      </dsp:txBody>
      <dsp:txXfrm>
        <a:off x="3925145" y="1395494"/>
        <a:ext cx="2665308" cy="1560349"/>
      </dsp:txXfrm>
    </dsp:sp>
    <dsp:sp modelId="{7DCA4C49-1C09-DB41-A064-3888579471F4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915239" y="1970146"/>
        <a:ext cx="409940" cy="411044"/>
      </dsp:txXfrm>
    </dsp:sp>
    <dsp:sp modelId="{5CB30778-26C5-D84F-A2F1-3E267E7E563E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Discrete time Markov chain graph dynamics</a:t>
          </a:r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EFC21-30E6-4995-AEE5-DEFFE4AF1434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4431D-A146-4B17-8C6A-38183CB7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7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76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\left[\begin{array}{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cccccc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1 &amp; 0 &amp; 0 &amp; 3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&amp; 0 &amp; 0 &amp; 5 &amp; 4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0 &amp; 0 &amp; 6 &amp; 2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5 &amp; 6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&amp; 4 &amp; 2 &amp; 0 &amp; 0 &amp; 7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0 &amp; 0 &amp; 0 &amp; 7 &amp; 0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\end{array}\right]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\begin{array}{|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l|l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{Vertex}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{Adjacent vertices, weight} 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&amp; (b,1),\ (e,3)\\\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&amp; (a,1),\ (d,5),\ (e,4)\\\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&amp; (d,6),\ (e,2)\\\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&amp; (b,5),\ (c,6)\\\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&amp; (a,3),\ (b,4),\ (c,2),\ (f,7)\\\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&amp; (e,7)\\\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\end{array}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09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Left image credit: TITZ, Björn, et al. “The Binary Protein Interactome of Treponema Pallidum …” </a:t>
            </a:r>
            <a:r>
              <a:rPr lang="en-US" dirty="0" err="1"/>
              <a:t>PLoS</a:t>
            </a:r>
            <a:r>
              <a:rPr lang="en-US" dirty="0"/>
              <a:t> One, 3, no. 5 (2008).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Right image credit: ALBANESE, Federico, et al. “Predicting Shifting Individuals Using Text Mining and Graph Machine Learning on Twitter.” (August 24, 2020): arXiv:2008.10749 [</a:t>
            </a:r>
            <a:r>
              <a:rPr lang="en-US" dirty="0" err="1"/>
              <a:t>cs.SI</a:t>
            </a:r>
            <a:r>
              <a:rPr lang="en-US" dirty="0"/>
              <a:t>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05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Matthew Price, Alison C. Legrand, Zoe M.F. Brier, Laurent Hébert-Dufresne,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 symptoms at the center: Examining the comorbidity of posttraumatic stress disorder, generalized anxiety disorder, and depression with network analysis,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Journal of Psychiatric Research,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Volume 109,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2019,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Pages 52-58,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ISSN 0022-3956,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https://</a:t>
            </a:r>
            <a:r>
              <a:rPr lang="en-US" dirty="0" err="1"/>
              <a:t>doi.org</a:t>
            </a:r>
            <a:r>
              <a:rPr lang="en-US" dirty="0"/>
              <a:t>/10.1016/j.jpsychires.2018.11.016.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1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a way to represent the way the BGF changes over time. The DTMC provides this representation.</a:t>
            </a:r>
            <a:endParaRPr dirty="0"/>
          </a:p>
        </p:txBody>
      </p:sp>
      <p:sp>
        <p:nvSpPr>
          <p:cNvPr id="813" name="Google Shape;81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660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G2 connected?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68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G1 strongly connected? Is it weakly connected?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0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been doing this one with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8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\left[\begin{array}{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cccccc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1 &amp; 0 &amp; 0 &amp; 3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&amp; 0 &amp; 0 &amp; 5 &amp; 4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0 &amp; 0 &amp; 6 &amp; 2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5 &amp; 6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&amp; 4 &amp; 2 &amp; 0 &amp; 0 &amp; 7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&amp; 0 &amp; 0 &amp; 0 &amp; 7 &amp; 0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\end{array}\right]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2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2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4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0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0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46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1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08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9E358-02A8-4ACC-A1AE-172032045477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E130A-27AE-46A7-8307-9D1C18B8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236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482612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graph</a:t>
            </a:r>
            <a:r>
              <a:rPr lang="en-US" dirty="0"/>
              <a:t> consists of the nonempty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(of vertices or nodes) and a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of edges</a:t>
            </a:r>
          </a:p>
          <a:p>
            <a:pPr lvl="1"/>
            <a:r>
              <a:rPr lang="en-US" dirty="0"/>
              <a:t>What are the sets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for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graph</a:t>
            </a:r>
            <a:r>
              <a:rPr lang="en-US" dirty="0"/>
              <a:t> consists of the nonempty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(of vertices or nodes) and a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of edges</a:t>
            </a:r>
          </a:p>
          <a:p>
            <a:pPr lvl="1"/>
            <a:r>
              <a:rPr lang="en-US" dirty="0"/>
              <a:t>What are the sets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for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584" y="3689967"/>
            <a:ext cx="4962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 = {a, b, c, d, e, f}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 = {(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c,d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e,a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e,c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f,d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6168" y="3511296"/>
            <a:ext cx="5522976" cy="266566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graph</a:t>
            </a:r>
            <a:r>
              <a:rPr lang="en-US" dirty="0"/>
              <a:t> consists of the nonempty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(of vertices or nodes) and a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of edges</a:t>
            </a:r>
          </a:p>
          <a:p>
            <a:pPr lvl="1"/>
            <a:r>
              <a:rPr lang="en-US" dirty="0"/>
              <a:t>What are the sets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for the graph below?</a:t>
            </a:r>
          </a:p>
        </p:txBody>
      </p:sp>
    </p:spTree>
    <p:extLst>
      <p:ext uri="{BB962C8B-B14F-4D97-AF65-F5344CB8AC3E}">
        <p14:creationId xmlns:p14="http://schemas.microsoft.com/office/powerpoint/2010/main" val="194725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graph</a:t>
            </a:r>
            <a:r>
              <a:rPr lang="en-US" dirty="0"/>
              <a:t> consists of the nonempty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(of vertices or nodes) and a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of edges</a:t>
            </a:r>
          </a:p>
          <a:p>
            <a:pPr lvl="1"/>
            <a:r>
              <a:rPr lang="en-US" dirty="0"/>
              <a:t>What are the sets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for the graph below?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6584" y="3689967"/>
            <a:ext cx="4962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 = {a, b, c, d, e, f}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 = {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c,d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e,c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f,e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916168" y="3511296"/>
            <a:ext cx="5522976" cy="224027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9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graph</a:t>
            </a:r>
            <a:r>
              <a:rPr lang="en-US" dirty="0"/>
              <a:t> consists of the nonempty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(of vertices or nodes) and a 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of edges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EEE8B-08F0-D444-9067-5C2AF16F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01" y="3254375"/>
            <a:ext cx="4876800" cy="323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148F8-78E0-3344-88FA-E906D2A60FEA}"/>
              </a:ext>
            </a:extLst>
          </p:cNvPr>
          <p:cNvSpPr txBox="1"/>
          <p:nvPr/>
        </p:nvSpPr>
        <p:spPr>
          <a:xfrm>
            <a:off x="3632412" y="2300268"/>
            <a:ext cx="486325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 can be all directed edges or </a:t>
            </a:r>
          </a:p>
          <a:p>
            <a:pPr algn="ctr"/>
            <a:r>
              <a:rPr lang="en-US" sz="2800" dirty="0"/>
              <a:t>all undirected, not a mix of both</a:t>
            </a:r>
          </a:p>
        </p:txBody>
      </p:sp>
    </p:spTree>
    <p:extLst>
      <p:ext uri="{BB962C8B-B14F-4D97-AF65-F5344CB8AC3E}">
        <p14:creationId xmlns:p14="http://schemas.microsoft.com/office/powerpoint/2010/main" val="2073563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Directed vs. Undirected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graphs G</a:t>
            </a:r>
            <a:r>
              <a:rPr lang="en-US" baseline="-25000" dirty="0"/>
              <a:t>1</a:t>
            </a:r>
            <a:r>
              <a:rPr lang="en-US" dirty="0"/>
              <a:t> and G</a:t>
            </a:r>
            <a:r>
              <a:rPr lang="en-US" baseline="-25000" dirty="0"/>
              <a:t>2</a:t>
            </a:r>
            <a:r>
              <a:rPr lang="en-US" dirty="0"/>
              <a:t>: which is </a:t>
            </a:r>
            <a:r>
              <a:rPr lang="en-US" i="1" dirty="0"/>
              <a:t>undirected</a:t>
            </a:r>
            <a:r>
              <a:rPr lang="en-US" dirty="0"/>
              <a:t>, which is </a:t>
            </a:r>
            <a:r>
              <a:rPr lang="en-US" i="1" dirty="0"/>
              <a:t>directed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54" y="3236214"/>
            <a:ext cx="5019675" cy="3352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445DC15-1C36-804D-A31D-9D8B967180EE}"/>
              </a:ext>
            </a:extLst>
          </p:cNvPr>
          <p:cNvSpPr/>
          <p:nvPr/>
        </p:nvSpPr>
        <p:spPr>
          <a:xfrm>
            <a:off x="9842308" y="2219135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8D7FBD-EC04-654A-ADBC-E2E30A29ABFB}"/>
              </a:ext>
            </a:extLst>
          </p:cNvPr>
          <p:cNvSpPr/>
          <p:nvPr/>
        </p:nvSpPr>
        <p:spPr>
          <a:xfrm>
            <a:off x="10898440" y="2219135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7D9D8D-2EC3-724A-850E-A6BAC2733F70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0390948" y="2493455"/>
            <a:ext cx="5074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0523C7-1228-C942-B9F3-01E65C36BDB1}"/>
              </a:ext>
            </a:extLst>
          </p:cNvPr>
          <p:cNvSpPr txBox="1"/>
          <p:nvPr/>
        </p:nvSpPr>
        <p:spPr>
          <a:xfrm>
            <a:off x="3025127" y="2282107"/>
            <a:ext cx="636385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 directed edge is an ordered pair (</a:t>
            </a:r>
            <a:r>
              <a:rPr lang="en-US" sz="2800" dirty="0" err="1"/>
              <a:t>a,b</a:t>
            </a:r>
            <a:r>
              <a:rPr lang="en-US" sz="2800" dirty="0"/>
              <a:t>)    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054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Directed vs. Undirected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graphs G</a:t>
            </a:r>
            <a:r>
              <a:rPr lang="en-US" baseline="-25000" dirty="0"/>
              <a:t>1</a:t>
            </a:r>
            <a:r>
              <a:rPr lang="en-US" dirty="0"/>
              <a:t> and G</a:t>
            </a:r>
            <a:r>
              <a:rPr lang="en-US" baseline="-25000" dirty="0"/>
              <a:t>2</a:t>
            </a:r>
            <a:r>
              <a:rPr lang="en-US" dirty="0"/>
              <a:t>: which is </a:t>
            </a:r>
            <a:r>
              <a:rPr lang="en-US" i="1" dirty="0"/>
              <a:t>undirected</a:t>
            </a:r>
            <a:r>
              <a:rPr lang="en-US" dirty="0"/>
              <a:t>, which is </a:t>
            </a:r>
            <a:r>
              <a:rPr lang="en-US" i="1" dirty="0"/>
              <a:t>directed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54" y="3236214"/>
            <a:ext cx="5019675" cy="3352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445DC15-1C36-804D-A31D-9D8B967180EE}"/>
              </a:ext>
            </a:extLst>
          </p:cNvPr>
          <p:cNvSpPr/>
          <p:nvPr/>
        </p:nvSpPr>
        <p:spPr>
          <a:xfrm>
            <a:off x="9842308" y="2219135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8D7FBD-EC04-654A-ADBC-E2E30A29ABFB}"/>
              </a:ext>
            </a:extLst>
          </p:cNvPr>
          <p:cNvSpPr/>
          <p:nvPr/>
        </p:nvSpPr>
        <p:spPr>
          <a:xfrm>
            <a:off x="10898440" y="2219135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7D9D8D-2EC3-724A-850E-A6BAC2733F70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0390948" y="2493455"/>
            <a:ext cx="5074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0523C7-1228-C942-B9F3-01E65C36BDB1}"/>
              </a:ext>
            </a:extLst>
          </p:cNvPr>
          <p:cNvSpPr txBox="1"/>
          <p:nvPr/>
        </p:nvSpPr>
        <p:spPr>
          <a:xfrm>
            <a:off x="3025127" y="2282107"/>
            <a:ext cx="636385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 directed edge is an ordered pair (</a:t>
            </a:r>
            <a:r>
              <a:rPr lang="en-US" sz="2800" dirty="0" err="1"/>
              <a:t>a,b</a:t>
            </a:r>
            <a:r>
              <a:rPr lang="en-US" sz="2800" dirty="0"/>
              <a:t>)     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D9B0-35CC-F446-A490-3DCB8FE71258}"/>
              </a:ext>
            </a:extLst>
          </p:cNvPr>
          <p:cNvSpPr txBox="1"/>
          <p:nvPr/>
        </p:nvSpPr>
        <p:spPr>
          <a:xfrm>
            <a:off x="8196512" y="2803779"/>
            <a:ext cx="378085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cs typeface="Courier New" panose="02070309020205020404" pitchFamily="49" charset="0"/>
              </a:rPr>
              <a:t>In edge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(a, b)</a:t>
            </a:r>
            <a:r>
              <a:rPr lang="en-US" sz="2000" dirty="0">
                <a:cs typeface="Courier New" panose="02070309020205020404" pitchFamily="49" charset="0"/>
              </a:rPr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is the </a:t>
            </a:r>
            <a:r>
              <a:rPr lang="en-US" sz="2000" i="1" dirty="0"/>
              <a:t>initiating</a:t>
            </a:r>
            <a:r>
              <a:rPr lang="en-US" sz="2000" dirty="0"/>
              <a:t> vertex,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000" dirty="0"/>
              <a:t> is the </a:t>
            </a:r>
            <a:r>
              <a:rPr lang="en-US" sz="2000" i="1" dirty="0"/>
              <a:t>terminating</a:t>
            </a:r>
            <a:r>
              <a:rPr lang="en-US" sz="2000" dirty="0"/>
              <a:t> vertex</a:t>
            </a:r>
          </a:p>
        </p:txBody>
      </p:sp>
    </p:spTree>
    <p:extLst>
      <p:ext uri="{BB962C8B-B14F-4D97-AF65-F5344CB8AC3E}">
        <p14:creationId xmlns:p14="http://schemas.microsoft.com/office/powerpoint/2010/main" val="2902531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Directed vs. Undirected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graphs G</a:t>
            </a:r>
            <a:r>
              <a:rPr lang="en-US" baseline="-25000" dirty="0"/>
              <a:t>1</a:t>
            </a:r>
            <a:r>
              <a:rPr lang="en-US" dirty="0"/>
              <a:t> and G</a:t>
            </a:r>
            <a:r>
              <a:rPr lang="en-US" baseline="-25000" dirty="0"/>
              <a:t>2</a:t>
            </a:r>
            <a:r>
              <a:rPr lang="en-US" dirty="0"/>
              <a:t>: which is </a:t>
            </a:r>
            <a:r>
              <a:rPr lang="en-US" i="1" dirty="0"/>
              <a:t>undirected</a:t>
            </a:r>
            <a:r>
              <a:rPr lang="en-US" dirty="0"/>
              <a:t>, which is </a:t>
            </a:r>
            <a:r>
              <a:rPr lang="en-US" i="1" dirty="0"/>
              <a:t>directed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54" y="3236214"/>
            <a:ext cx="5019675" cy="335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D6E1F6-B398-A540-9110-BB7646C8DC44}"/>
              </a:ext>
            </a:extLst>
          </p:cNvPr>
          <p:cNvSpPr txBox="1"/>
          <p:nvPr/>
        </p:nvSpPr>
        <p:spPr>
          <a:xfrm>
            <a:off x="3025127" y="2282107"/>
            <a:ext cx="690374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 directed edge is an ordered pair (</a:t>
            </a:r>
            <a:r>
              <a:rPr lang="en-US" sz="2800" dirty="0" err="1"/>
              <a:t>a,b</a:t>
            </a:r>
            <a:r>
              <a:rPr lang="en-US" sz="2800" dirty="0"/>
              <a:t>)</a:t>
            </a:r>
          </a:p>
          <a:p>
            <a:r>
              <a:rPr lang="en-US" sz="2800" dirty="0"/>
              <a:t>An undirected edge is an (unordered) set {</a:t>
            </a:r>
            <a:r>
              <a:rPr lang="en-US" sz="2800" dirty="0" err="1"/>
              <a:t>a,b</a:t>
            </a:r>
            <a:r>
              <a:rPr lang="en-US" sz="2800" dirty="0"/>
              <a:t>}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2A0386-7473-5544-8FD5-92CA922B21C9}"/>
              </a:ext>
            </a:extLst>
          </p:cNvPr>
          <p:cNvSpPr/>
          <p:nvPr/>
        </p:nvSpPr>
        <p:spPr>
          <a:xfrm>
            <a:off x="10073956" y="2210521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BBD3-A26B-6547-9441-002D8027CB0D}"/>
              </a:ext>
            </a:extLst>
          </p:cNvPr>
          <p:cNvSpPr/>
          <p:nvPr/>
        </p:nvSpPr>
        <p:spPr>
          <a:xfrm>
            <a:off x="11130088" y="2210521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E679BB-981E-8A4A-9EC8-8F469082E96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10622596" y="2484841"/>
            <a:ext cx="5074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4FF50B3-8FB6-894D-926E-F4360F3578D8}"/>
              </a:ext>
            </a:extLst>
          </p:cNvPr>
          <p:cNvSpPr/>
          <p:nvPr/>
        </p:nvSpPr>
        <p:spPr>
          <a:xfrm>
            <a:off x="10073956" y="2852104"/>
            <a:ext cx="548640" cy="5486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9C22C9-75A0-9B48-A0ED-85BD426599DE}"/>
              </a:ext>
            </a:extLst>
          </p:cNvPr>
          <p:cNvSpPr/>
          <p:nvPr/>
        </p:nvSpPr>
        <p:spPr>
          <a:xfrm>
            <a:off x="11130088" y="2852104"/>
            <a:ext cx="548640" cy="5486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9D35A4-6F6D-F740-AE10-E60B58B88E00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0622596" y="3126424"/>
            <a:ext cx="507492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28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Directed vs. Undirected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graphs G</a:t>
            </a:r>
            <a:r>
              <a:rPr lang="en-US" baseline="-25000" dirty="0"/>
              <a:t>1</a:t>
            </a:r>
            <a:r>
              <a:rPr lang="en-US" dirty="0"/>
              <a:t> and G</a:t>
            </a:r>
            <a:r>
              <a:rPr lang="en-US" baseline="-25000" dirty="0"/>
              <a:t>2</a:t>
            </a:r>
            <a:r>
              <a:rPr lang="en-US" dirty="0"/>
              <a:t>: which is </a:t>
            </a:r>
            <a:r>
              <a:rPr lang="en-US" i="1" dirty="0"/>
              <a:t>undirected</a:t>
            </a:r>
            <a:r>
              <a:rPr lang="en-US" dirty="0"/>
              <a:t>, which is </a:t>
            </a:r>
            <a:r>
              <a:rPr lang="en-US" i="1" dirty="0"/>
              <a:t>directed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54" y="3236214"/>
            <a:ext cx="5019675" cy="335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D6E1F6-B398-A540-9110-BB7646C8DC44}"/>
              </a:ext>
            </a:extLst>
          </p:cNvPr>
          <p:cNvSpPr txBox="1"/>
          <p:nvPr/>
        </p:nvSpPr>
        <p:spPr>
          <a:xfrm>
            <a:off x="3025127" y="2282107"/>
            <a:ext cx="690374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 directed edge is an ordered pair (</a:t>
            </a:r>
            <a:r>
              <a:rPr lang="en-US" sz="2800" dirty="0" err="1"/>
              <a:t>a,b</a:t>
            </a:r>
            <a:r>
              <a:rPr lang="en-US" sz="2800" dirty="0"/>
              <a:t>)</a:t>
            </a:r>
          </a:p>
          <a:p>
            <a:r>
              <a:rPr lang="en-US" sz="2800" dirty="0"/>
              <a:t>An undirected edge is an (unordered) set {</a:t>
            </a:r>
            <a:r>
              <a:rPr lang="en-US" sz="2800" dirty="0" err="1"/>
              <a:t>a,b</a:t>
            </a:r>
            <a:r>
              <a:rPr lang="en-US" sz="2800" dirty="0"/>
              <a:t>}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2A0386-7473-5544-8FD5-92CA922B21C9}"/>
              </a:ext>
            </a:extLst>
          </p:cNvPr>
          <p:cNvSpPr/>
          <p:nvPr/>
        </p:nvSpPr>
        <p:spPr>
          <a:xfrm>
            <a:off x="10073956" y="2210521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BBD3-A26B-6547-9441-002D8027CB0D}"/>
              </a:ext>
            </a:extLst>
          </p:cNvPr>
          <p:cNvSpPr/>
          <p:nvPr/>
        </p:nvSpPr>
        <p:spPr>
          <a:xfrm>
            <a:off x="11130088" y="2210521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E679BB-981E-8A4A-9EC8-8F469082E96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10622596" y="2484841"/>
            <a:ext cx="5074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4FF50B3-8FB6-894D-926E-F4360F3578D8}"/>
              </a:ext>
            </a:extLst>
          </p:cNvPr>
          <p:cNvSpPr/>
          <p:nvPr/>
        </p:nvSpPr>
        <p:spPr>
          <a:xfrm>
            <a:off x="10073956" y="2852104"/>
            <a:ext cx="548640" cy="5486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9C22C9-75A0-9B48-A0ED-85BD426599DE}"/>
              </a:ext>
            </a:extLst>
          </p:cNvPr>
          <p:cNvSpPr/>
          <p:nvPr/>
        </p:nvSpPr>
        <p:spPr>
          <a:xfrm>
            <a:off x="11130088" y="2852104"/>
            <a:ext cx="548640" cy="5486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9D35A4-6F6D-F740-AE10-E60B58B88E00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0622596" y="3126424"/>
            <a:ext cx="507492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DD9A13-CC51-A74E-9D98-41CB7E443C1D}"/>
              </a:ext>
            </a:extLst>
          </p:cNvPr>
          <p:cNvSpPr txBox="1"/>
          <p:nvPr/>
        </p:nvSpPr>
        <p:spPr>
          <a:xfrm>
            <a:off x="5303520" y="6026220"/>
            <a:ext cx="6254496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Note that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000" dirty="0"/>
              <a:t> can be thought of as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/>
              <a:t> </a:t>
            </a:r>
            <a:r>
              <a:rPr lang="en-US" sz="2000" i="1" dirty="0"/>
              <a:t>and</a:t>
            </a: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3230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Graphs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9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DBE0-3AA4-4445-8764-D97BCF4D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Due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F9EA6-7D4C-524D-8BC8-99583C9F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Topics:</a:t>
            </a:r>
          </a:p>
          <a:p>
            <a:pPr lvl="1"/>
            <a:r>
              <a:rPr lang="en-US" dirty="0"/>
              <a:t>Key graph properties</a:t>
            </a:r>
          </a:p>
          <a:p>
            <a:r>
              <a:rPr lang="en-US" dirty="0"/>
              <a:t>Due</a:t>
            </a:r>
          </a:p>
          <a:p>
            <a:pPr lvl="1"/>
            <a:r>
              <a:rPr lang="en-US" dirty="0"/>
              <a:t>Project 3 due Thursday, Nov 9</a:t>
            </a:r>
          </a:p>
        </p:txBody>
      </p:sp>
    </p:spTree>
    <p:extLst>
      <p:ext uri="{BB962C8B-B14F-4D97-AF65-F5344CB8AC3E}">
        <p14:creationId xmlns:p14="http://schemas.microsoft.com/office/powerpoint/2010/main" val="4209839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Graphs: Simple </a:t>
            </a:r>
            <a:br>
              <a:rPr lang="en-US" dirty="0"/>
            </a:br>
            <a:r>
              <a:rPr lang="en-US" dirty="0"/>
              <a:t>(§10.1, definition buried between def  1 and def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simple graph</a:t>
            </a:r>
            <a:r>
              <a:rPr lang="en-US" dirty="0"/>
              <a:t> is a graph where </a:t>
            </a:r>
          </a:p>
          <a:p>
            <a:pPr lvl="1"/>
            <a:r>
              <a:rPr lang="en-US" dirty="0"/>
              <a:t>no two edges connect the same pair of vertices and</a:t>
            </a:r>
          </a:p>
          <a:p>
            <a:pPr lvl="1"/>
            <a:r>
              <a:rPr lang="en-US" dirty="0"/>
              <a:t>there are no self loops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27DDF94E-88DA-0546-B9E9-3177C8D4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0" y="3227853"/>
            <a:ext cx="3667579" cy="338794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E68876B-B9E6-A540-A7BF-43EA8625CA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47" y="3733103"/>
            <a:ext cx="3122252" cy="2377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8F94C-1DFC-D843-927D-EA92513AC8D3}"/>
              </a:ext>
            </a:extLst>
          </p:cNvPr>
          <p:cNvSpPr txBox="1"/>
          <p:nvPr/>
        </p:nvSpPr>
        <p:spPr>
          <a:xfrm>
            <a:off x="3004457" y="31350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FD240-FC46-634B-B7E6-A023CF393440}"/>
              </a:ext>
            </a:extLst>
          </p:cNvPr>
          <p:cNvSpPr txBox="1"/>
          <p:nvPr/>
        </p:nvSpPr>
        <p:spPr>
          <a:xfrm>
            <a:off x="8978472" y="3092912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Simple</a:t>
            </a:r>
          </a:p>
        </p:txBody>
      </p:sp>
    </p:spTree>
    <p:extLst>
      <p:ext uri="{BB962C8B-B14F-4D97-AF65-F5344CB8AC3E}">
        <p14:creationId xmlns:p14="http://schemas.microsoft.com/office/powerpoint/2010/main" val="3302409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Graphs: Multigraph</a:t>
            </a:r>
            <a:br>
              <a:rPr lang="en-US" dirty="0"/>
            </a:br>
            <a:r>
              <a:rPr lang="en-US" dirty="0"/>
              <a:t>(§10.1, definition buried between def  1 and def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multigraph</a:t>
            </a:r>
            <a:r>
              <a:rPr lang="en-US" dirty="0"/>
              <a:t> is a graph that has multiple edges that connect the same pair of vertices</a:t>
            </a:r>
          </a:p>
          <a:p>
            <a:pPr lvl="1"/>
            <a:r>
              <a:rPr lang="en-US" dirty="0"/>
              <a:t>We won’t use multigraphs, but they are very useful in computer science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3B851E-16E9-344F-B802-C5D85E2E7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7" y="3236007"/>
            <a:ext cx="5618843" cy="362199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A111878B-BA0F-C040-B95D-160BFB3B4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0" y="3227853"/>
            <a:ext cx="3667579" cy="33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6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55B9-3EEF-6748-977A-765695E2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Complete (§10.2.3)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D2B05-291E-0C42-BEA1-8285DBB38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complete graph  is a simple graph where there is an edge between every pair of vertices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B9CCE26-132F-E042-B61B-06058E9EC7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47" y="3934460"/>
            <a:ext cx="3122252" cy="2377440"/>
          </a:xfrm>
          <a:prstGeom prst="rect">
            <a:avLst/>
          </a:prstGeom>
        </p:spPr>
      </p:pic>
      <p:pic>
        <p:nvPicPr>
          <p:cNvPr id="7" name="Picture 6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70E492FA-5F08-1049-B112-61304B2C74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14" y="3799523"/>
            <a:ext cx="3246612" cy="2377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685AB-D5FF-DB4A-AA5C-DA13D97EBA05}"/>
              </a:ext>
            </a:extLst>
          </p:cNvPr>
          <p:cNvSpPr txBox="1"/>
          <p:nvPr/>
        </p:nvSpPr>
        <p:spPr>
          <a:xfrm>
            <a:off x="3004457" y="3429000"/>
            <a:ext cx="10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98661-ACA3-BB4C-A64D-9FA480EC6BC1}"/>
              </a:ext>
            </a:extLst>
          </p:cNvPr>
          <p:cNvSpPr txBox="1"/>
          <p:nvPr/>
        </p:nvSpPr>
        <p:spPr>
          <a:xfrm>
            <a:off x="8641015" y="3429000"/>
            <a:ext cx="14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Complete</a:t>
            </a:r>
          </a:p>
        </p:txBody>
      </p:sp>
    </p:spTree>
    <p:extLst>
      <p:ext uri="{BB962C8B-B14F-4D97-AF65-F5344CB8AC3E}">
        <p14:creationId xmlns:p14="http://schemas.microsoft.com/office/powerpoint/2010/main" val="65855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6F984-6B60-2243-9882-B37687D0E85F}"/>
              </a:ext>
            </a:extLst>
          </p:cNvPr>
          <p:cNvSpPr/>
          <p:nvPr/>
        </p:nvSpPr>
        <p:spPr>
          <a:xfrm>
            <a:off x="2971800" y="3309257"/>
            <a:ext cx="4027714" cy="11034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2CABB-A05E-0641-90FB-CA681BF75CFA}"/>
              </a:ext>
            </a:extLst>
          </p:cNvPr>
          <p:cNvSpPr/>
          <p:nvPr/>
        </p:nvSpPr>
        <p:spPr>
          <a:xfrm rot="20519677">
            <a:off x="3163207" y="5068443"/>
            <a:ext cx="4027714" cy="11034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Bipartite (Def 1 §10.2.4)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graph is called </a:t>
            </a:r>
            <a:r>
              <a:rPr lang="en-US" i="1" dirty="0"/>
              <a:t>bipartite</a:t>
            </a:r>
            <a:r>
              <a:rPr lang="en-US" dirty="0"/>
              <a:t> if its </a:t>
            </a:r>
            <a:r>
              <a:rPr lang="en-US" b="1" i="1" dirty="0"/>
              <a:t>vertex set can be partitioned </a:t>
            </a:r>
            <a:r>
              <a:rPr lang="en-US" dirty="0"/>
              <a:t>into two disjoint sets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/>
              <a:t> where every edge connects a vertex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/>
              <a:t> to a vertex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6951" y="3511931"/>
            <a:ext cx="3940228" cy="2799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F98A1A-8B77-8A43-9F20-0EC62BCAB433}"/>
              </a:ext>
            </a:extLst>
          </p:cNvPr>
          <p:cNvSpPr txBox="1"/>
          <p:nvPr/>
        </p:nvSpPr>
        <p:spPr>
          <a:xfrm>
            <a:off x="4461154" y="3231642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7D134-247A-ED47-9141-0B86026D83A1}"/>
              </a:ext>
            </a:extLst>
          </p:cNvPr>
          <p:cNvSpPr txBox="1"/>
          <p:nvPr/>
        </p:nvSpPr>
        <p:spPr>
          <a:xfrm>
            <a:off x="4661717" y="5586545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22FC4-D434-8147-A906-B504C2009208}"/>
              </a:ext>
            </a:extLst>
          </p:cNvPr>
          <p:cNvSpPr txBox="1"/>
          <p:nvPr/>
        </p:nvSpPr>
        <p:spPr>
          <a:xfrm>
            <a:off x="414528" y="3334282"/>
            <a:ext cx="1668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 between </a:t>
            </a:r>
          </a:p>
          <a:p>
            <a:pPr algn="ctr"/>
            <a:r>
              <a:rPr lang="en-US" dirty="0"/>
              <a:t>vertices in </a:t>
            </a:r>
          </a:p>
          <a:p>
            <a:pPr algn="ctr"/>
            <a:r>
              <a:rPr lang="en-US" dirty="0"/>
              <a:t>partition 1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DAD64-C755-284E-A892-FBE87796D1C5}"/>
              </a:ext>
            </a:extLst>
          </p:cNvPr>
          <p:cNvSpPr txBox="1"/>
          <p:nvPr/>
        </p:nvSpPr>
        <p:spPr>
          <a:xfrm>
            <a:off x="539501" y="5365623"/>
            <a:ext cx="1421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… and </a:t>
            </a:r>
          </a:p>
          <a:p>
            <a:pPr algn="ctr"/>
            <a:r>
              <a:rPr lang="en-US" dirty="0"/>
              <a:t>vertices from</a:t>
            </a:r>
          </a:p>
          <a:p>
            <a:pPr algn="ctr"/>
            <a:r>
              <a:rPr lang="en-US" dirty="0"/>
              <a:t>partition 2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29F1D58-07A2-B841-A8AA-714FE74B5073}"/>
              </a:ext>
            </a:extLst>
          </p:cNvPr>
          <p:cNvSpPr/>
          <p:nvPr/>
        </p:nvSpPr>
        <p:spPr>
          <a:xfrm>
            <a:off x="1102618" y="4399689"/>
            <a:ext cx="256337" cy="9528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6CC605-5FCF-F441-9327-07C1A552B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0" b="-1"/>
          <a:stretch/>
        </p:blipFill>
        <p:spPr>
          <a:xfrm>
            <a:off x="7628817" y="3053387"/>
            <a:ext cx="4192362" cy="30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3F15-BCA8-564B-BD75-A210350D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265D1-0840-0B4E-AEF7-9C3632E60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weighted graph assigns a number to each 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91708-83D8-814B-8E45-BEE34DEF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9" y="3109337"/>
            <a:ext cx="5019675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31D554-6FB5-0F43-8285-DFE656B9DB05}"/>
              </a:ext>
            </a:extLst>
          </p:cNvPr>
          <p:cNvSpPr txBox="1"/>
          <p:nvPr/>
        </p:nvSpPr>
        <p:spPr>
          <a:xfrm>
            <a:off x="2079171" y="3940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F335A-312C-4A4B-9E25-463B236CB176}"/>
              </a:ext>
            </a:extLst>
          </p:cNvPr>
          <p:cNvSpPr txBox="1"/>
          <p:nvPr/>
        </p:nvSpPr>
        <p:spPr>
          <a:xfrm>
            <a:off x="1338942" y="470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B7124-21A7-6C48-858B-8268658D4E1A}"/>
              </a:ext>
            </a:extLst>
          </p:cNvPr>
          <p:cNvSpPr txBox="1"/>
          <p:nvPr/>
        </p:nvSpPr>
        <p:spPr>
          <a:xfrm>
            <a:off x="2079171" y="5305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A97C4-AC0F-1742-B250-432377CF3E41}"/>
              </a:ext>
            </a:extLst>
          </p:cNvPr>
          <p:cNvSpPr txBox="1"/>
          <p:nvPr/>
        </p:nvSpPr>
        <p:spPr>
          <a:xfrm>
            <a:off x="2925376" y="5305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14B04-C7EC-2848-9C4C-7BDE22E6AFAE}"/>
              </a:ext>
            </a:extLst>
          </p:cNvPr>
          <p:cNvSpPr txBox="1"/>
          <p:nvPr/>
        </p:nvSpPr>
        <p:spPr>
          <a:xfrm>
            <a:off x="3649723" y="4935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996FD-5A0E-4144-9AC6-72EFC8511302}"/>
              </a:ext>
            </a:extLst>
          </p:cNvPr>
          <p:cNvSpPr txBox="1"/>
          <p:nvPr/>
        </p:nvSpPr>
        <p:spPr>
          <a:xfrm>
            <a:off x="4506685" y="3946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99A0E-637D-544E-B609-8EBF91EE2A68}"/>
              </a:ext>
            </a:extLst>
          </p:cNvPr>
          <p:cNvSpPr txBox="1"/>
          <p:nvPr/>
        </p:nvSpPr>
        <p:spPr>
          <a:xfrm>
            <a:off x="2503714" y="6189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EA648-7FC5-3B43-AFB5-AAFE74D10BF3}"/>
              </a:ext>
            </a:extLst>
          </p:cNvPr>
          <p:cNvSpPr txBox="1"/>
          <p:nvPr/>
        </p:nvSpPr>
        <p:spPr>
          <a:xfrm>
            <a:off x="6334125" y="3059668"/>
            <a:ext cx="5019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 of the number as the distance between vertices, the time between vertices, or the strength of connection between vertices.</a:t>
            </a:r>
          </a:p>
          <a:p>
            <a:endParaRPr lang="en-US" sz="2400" dirty="0"/>
          </a:p>
          <a:p>
            <a:r>
              <a:rPr lang="en-US" sz="2400" dirty="0"/>
              <a:t>What is the shortest path from a to c? </a:t>
            </a:r>
          </a:p>
        </p:txBody>
      </p:sp>
    </p:spTree>
    <p:extLst>
      <p:ext uri="{BB962C8B-B14F-4D97-AF65-F5344CB8AC3E}">
        <p14:creationId xmlns:p14="http://schemas.microsoft.com/office/powerpoint/2010/main" val="2964870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and Incident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10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C8A9E-2F7B-E040-B7D9-CFA3C89D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from Homework 16a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1BC15A-2BCE-DE4D-85C9-509A403DE7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Minimum path</a:t>
            </a:r>
          </a:p>
          <a:p>
            <a:r>
              <a:rPr lang="en-US" dirty="0"/>
              <a:t>Path relation</a:t>
            </a:r>
          </a:p>
          <a:p>
            <a:r>
              <a:rPr lang="en-US" dirty="0"/>
              <a:t>Reachable</a:t>
            </a:r>
          </a:p>
          <a:p>
            <a:r>
              <a:rPr lang="en-US" dirty="0"/>
              <a:t>Path</a:t>
            </a:r>
          </a:p>
          <a:p>
            <a:r>
              <a:rPr lang="en-US" dirty="0"/>
              <a:t>Simple path</a:t>
            </a:r>
          </a:p>
          <a:p>
            <a:r>
              <a:rPr lang="en-US" dirty="0"/>
              <a:t>Cycle/circuit</a:t>
            </a:r>
          </a:p>
          <a:p>
            <a:r>
              <a:rPr lang="en-US" dirty="0"/>
              <a:t>Simple cycle</a:t>
            </a:r>
          </a:p>
          <a:p>
            <a:r>
              <a:rPr lang="en-US" dirty="0"/>
              <a:t>Connected, strongly connected, weakly connected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E89C6-152F-8244-927C-E2B4FAF5C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Incident</a:t>
            </a:r>
          </a:p>
          <a:p>
            <a:r>
              <a:rPr lang="en-US" dirty="0"/>
              <a:t>Initiating vertex</a:t>
            </a:r>
          </a:p>
          <a:p>
            <a:r>
              <a:rPr lang="en-US" dirty="0"/>
              <a:t>Out degree, in degree, degree</a:t>
            </a:r>
          </a:p>
          <a:p>
            <a:r>
              <a:rPr lang="en-US" dirty="0"/>
              <a:t>Adjacent to, from, with</a:t>
            </a:r>
          </a:p>
          <a:p>
            <a:r>
              <a:rPr lang="en-US" dirty="0"/>
              <a:t>Special graphs</a:t>
            </a:r>
          </a:p>
          <a:p>
            <a:pPr lvl="1"/>
            <a:r>
              <a:rPr lang="en-US" dirty="0"/>
              <a:t>Complete</a:t>
            </a:r>
          </a:p>
          <a:p>
            <a:pPr lvl="1"/>
            <a:r>
              <a:rPr lang="en-US" dirty="0"/>
              <a:t>Cycle</a:t>
            </a:r>
          </a:p>
          <a:p>
            <a:pPr lvl="1"/>
            <a:r>
              <a:rPr lang="en-US" dirty="0"/>
              <a:t>Bipartite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B607D2-5493-6748-A69D-19BCD6F1991E}"/>
              </a:ext>
            </a:extLst>
          </p:cNvPr>
          <p:cNvSpPr txBox="1"/>
          <p:nvPr/>
        </p:nvSpPr>
        <p:spPr>
          <a:xfrm>
            <a:off x="1134795" y="1311881"/>
            <a:ext cx="230037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u="sng" dirty="0"/>
              <a:t>On Homework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AD3A1-07ED-6E43-9432-9B9F61526E82}"/>
              </a:ext>
            </a:extLst>
          </p:cNvPr>
          <p:cNvSpPr txBox="1"/>
          <p:nvPr/>
        </p:nvSpPr>
        <p:spPr>
          <a:xfrm>
            <a:off x="6312263" y="1311881"/>
            <a:ext cx="236026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u="sng" dirty="0"/>
              <a:t>Also Important</a:t>
            </a:r>
          </a:p>
        </p:txBody>
      </p:sp>
    </p:spTree>
    <p:extLst>
      <p:ext uri="{BB962C8B-B14F-4D97-AF65-F5344CB8AC3E}">
        <p14:creationId xmlns:p14="http://schemas.microsoft.com/office/powerpoint/2010/main" val="62988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Undirected Graphs</a:t>
            </a:r>
            <a:br>
              <a:rPr lang="en-US" dirty="0"/>
            </a:br>
            <a:r>
              <a:rPr lang="en-US" dirty="0"/>
              <a:t>(Def 1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08E8E-F6DB-9947-9FD4-4B4E25C417FD}"/>
              </a:ext>
            </a:extLst>
          </p:cNvPr>
          <p:cNvSpPr txBox="1"/>
          <p:nvPr/>
        </p:nvSpPr>
        <p:spPr>
          <a:xfrm>
            <a:off x="7462345" y="1825625"/>
            <a:ext cx="389145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• adjacent</a:t>
            </a:r>
            <a:r>
              <a:rPr lang="en-US" sz="2400" dirty="0"/>
              <a:t> applies to vertices</a:t>
            </a:r>
          </a:p>
          <a:p>
            <a:r>
              <a:rPr lang="en-US" sz="2400" i="1" dirty="0"/>
              <a:t>• incident</a:t>
            </a:r>
            <a:r>
              <a:rPr lang="en-US" sz="2400" dirty="0"/>
              <a:t> applies to edges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65560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Undirected Graphs</a:t>
            </a:r>
            <a:br>
              <a:rPr lang="en-US" dirty="0"/>
            </a:br>
            <a:r>
              <a:rPr lang="en-US" dirty="0"/>
              <a:t>(Def 1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584" y="3689967"/>
            <a:ext cx="515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adjacent </a:t>
            </a:r>
            <a:r>
              <a:rPr lang="en-US" sz="2400" dirty="0"/>
              <a:t>with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= {a, d, e}</a:t>
            </a:r>
          </a:p>
          <a:p>
            <a:endParaRPr lang="en-US" sz="2400" i="1" dirty="0"/>
          </a:p>
          <a:p>
            <a:r>
              <a:rPr lang="en-US" sz="2400" i="1" dirty="0"/>
              <a:t>incident</a:t>
            </a:r>
            <a:r>
              <a:rPr lang="en-US" sz="2400" dirty="0"/>
              <a:t> edges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{{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6168" y="3511297"/>
            <a:ext cx="5522976" cy="18928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974FE-38B7-644F-A392-B35C0F7804EE}"/>
              </a:ext>
            </a:extLst>
          </p:cNvPr>
          <p:cNvSpPr txBox="1"/>
          <p:nvPr/>
        </p:nvSpPr>
        <p:spPr>
          <a:xfrm>
            <a:off x="7462345" y="1825625"/>
            <a:ext cx="389145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• adjacent</a:t>
            </a:r>
            <a:r>
              <a:rPr lang="en-US" sz="2400" dirty="0"/>
              <a:t> applies to vertices</a:t>
            </a:r>
          </a:p>
          <a:p>
            <a:r>
              <a:rPr lang="en-US" sz="2400" i="1" dirty="0"/>
              <a:t>• incident</a:t>
            </a:r>
            <a:r>
              <a:rPr lang="en-US" sz="2400" dirty="0"/>
              <a:t> applies to edges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950276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Undirected Graphs</a:t>
            </a:r>
            <a:br>
              <a:rPr lang="en-US" dirty="0"/>
            </a:br>
            <a:r>
              <a:rPr lang="en-US" dirty="0"/>
              <a:t>(Def 1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584" y="3689967"/>
            <a:ext cx="515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adjacent </a:t>
            </a:r>
            <a:r>
              <a:rPr lang="en-US" sz="2400" dirty="0"/>
              <a:t>with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= {a, d, e}</a:t>
            </a:r>
          </a:p>
          <a:p>
            <a:endParaRPr lang="en-US" sz="2400" i="1" dirty="0"/>
          </a:p>
          <a:p>
            <a:r>
              <a:rPr lang="en-US" sz="2400" i="1" dirty="0"/>
              <a:t>incident</a:t>
            </a:r>
            <a:r>
              <a:rPr lang="en-US" sz="2400" dirty="0"/>
              <a:t> edges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{{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6168" y="3511297"/>
            <a:ext cx="5522976" cy="18928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843170" y="4792370"/>
            <a:ext cx="1026510" cy="980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37760" y="5772404"/>
            <a:ext cx="691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{</a:t>
            </a:r>
            <a:r>
              <a:rPr lang="en-US" sz="2000" dirty="0" err="1">
                <a:solidFill>
                  <a:srgbClr val="00B050"/>
                </a:solidFill>
              </a:rPr>
              <a:t>b,a</a:t>
            </a:r>
            <a:r>
              <a:rPr lang="en-US" sz="2000" dirty="0">
                <a:solidFill>
                  <a:srgbClr val="00B050"/>
                </a:solidFill>
              </a:rPr>
              <a:t>} or {</a:t>
            </a:r>
            <a:r>
              <a:rPr lang="en-US" sz="2000" dirty="0" err="1">
                <a:solidFill>
                  <a:srgbClr val="00B050"/>
                </a:solidFill>
              </a:rPr>
              <a:t>a,b</a:t>
            </a:r>
            <a:r>
              <a:rPr lang="en-US" sz="2000" dirty="0">
                <a:solidFill>
                  <a:srgbClr val="00B050"/>
                </a:solidFill>
              </a:rPr>
              <a:t>} because order doesn’t matter for undirected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2806839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322B9F-EBC0-C07B-93A4-B9B6E7E8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F7101-AE27-AE27-0F30-3996B0A0B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8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Directed Graphs </a:t>
            </a:r>
            <a:br>
              <a:rPr lang="en-US" dirty="0"/>
            </a:br>
            <a:r>
              <a:rPr lang="en-US" dirty="0"/>
              <a:t>(Def 4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 to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Which vertices are </a:t>
            </a:r>
            <a:r>
              <a:rPr lang="en-US" i="1" dirty="0"/>
              <a:t>adjacent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7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Directed Graphs</a:t>
            </a:r>
            <a:br>
              <a:rPr lang="en-US" dirty="0"/>
            </a:br>
            <a:r>
              <a:rPr lang="en-US" dirty="0"/>
              <a:t>(Def 4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adjacent to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Which vertices are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adjacent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8E5E3AB-A61F-8742-85CA-A128F325108A}"/>
              </a:ext>
            </a:extLst>
          </p:cNvPr>
          <p:cNvGrpSpPr/>
          <p:nvPr/>
        </p:nvGrpSpPr>
        <p:grpSpPr>
          <a:xfrm>
            <a:off x="7208836" y="1690688"/>
            <a:ext cx="1604772" cy="548640"/>
            <a:chOff x="8144256" y="1825624"/>
            <a:chExt cx="1604772" cy="5486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B2F9DF-5060-8E45-889E-1F83578E9138}"/>
                </a:ext>
              </a:extLst>
            </p:cNvPr>
            <p:cNvSpPr/>
            <p:nvPr/>
          </p:nvSpPr>
          <p:spPr>
            <a:xfrm>
              <a:off x="8144256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4BC35C-456F-C244-97C2-70CD42A9A2E8}"/>
                </a:ext>
              </a:extLst>
            </p:cNvPr>
            <p:cNvSpPr/>
            <p:nvPr/>
          </p:nvSpPr>
          <p:spPr>
            <a:xfrm>
              <a:off x="9200388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54541A9-C70B-3848-8F17-A5C5C07C837A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8692896" y="2099944"/>
              <a:ext cx="5074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B38581-E71E-EF45-AC4C-77DB76E94778}"/>
              </a:ext>
            </a:extLst>
          </p:cNvPr>
          <p:cNvGrpSpPr/>
          <p:nvPr/>
        </p:nvGrpSpPr>
        <p:grpSpPr>
          <a:xfrm>
            <a:off x="7208836" y="2344431"/>
            <a:ext cx="1604772" cy="548640"/>
            <a:chOff x="8144256" y="1825624"/>
            <a:chExt cx="1604772" cy="548640"/>
          </a:xfrm>
          <a:solidFill>
            <a:schemeClr val="accent2">
              <a:lumMod val="75000"/>
            </a:scheme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5F1855-1D5E-C946-8A8E-FC211299A968}"/>
                </a:ext>
              </a:extLst>
            </p:cNvPr>
            <p:cNvSpPr/>
            <p:nvPr/>
          </p:nvSpPr>
          <p:spPr>
            <a:xfrm>
              <a:off x="8144256" y="1825624"/>
              <a:ext cx="548640" cy="548640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3300AF-4A8B-D543-8F32-D8501ED360F2}"/>
                </a:ext>
              </a:extLst>
            </p:cNvPr>
            <p:cNvSpPr/>
            <p:nvPr/>
          </p:nvSpPr>
          <p:spPr>
            <a:xfrm>
              <a:off x="9200388" y="1825624"/>
              <a:ext cx="548640" cy="548640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39F14A0-D05C-F149-BA96-B852B59CEC68}"/>
                </a:ext>
              </a:extLst>
            </p:cNvPr>
            <p:cNvCxnSpPr>
              <a:cxnSpLocks/>
              <a:stCxn id="13" idx="2"/>
              <a:endCxn id="12" idx="6"/>
            </p:cNvCxnSpPr>
            <p:nvPr/>
          </p:nvCxnSpPr>
          <p:spPr>
            <a:xfrm flipH="1">
              <a:off x="8692896" y="2099944"/>
              <a:ext cx="507492" cy="0"/>
            </a:xfrm>
            <a:prstGeom prst="straightConnector1">
              <a:avLst/>
            </a:prstGeom>
            <a:grpFill/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581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Directed Graphs</a:t>
            </a:r>
            <a:br>
              <a:rPr lang="en-US" dirty="0"/>
            </a:br>
            <a:r>
              <a:rPr lang="en-US" dirty="0"/>
              <a:t>(Def 4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 to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Which vertices are </a:t>
            </a:r>
            <a:r>
              <a:rPr lang="en-US" i="1" dirty="0"/>
              <a:t>adjacent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 (Ignore direction)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B32EF-6EEE-414C-987D-B1C90CED594F}"/>
              </a:ext>
            </a:extLst>
          </p:cNvPr>
          <p:cNvSpPr txBox="1"/>
          <p:nvPr/>
        </p:nvSpPr>
        <p:spPr>
          <a:xfrm>
            <a:off x="7462345" y="1690688"/>
            <a:ext cx="389145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• adjacent</a:t>
            </a:r>
            <a:r>
              <a:rPr lang="en-US" sz="2400" dirty="0"/>
              <a:t> applies to vertices</a:t>
            </a:r>
          </a:p>
          <a:p>
            <a:r>
              <a:rPr lang="en-US" sz="2400" i="1" dirty="0"/>
              <a:t>• incident</a:t>
            </a:r>
            <a:r>
              <a:rPr lang="en-US" sz="2400" dirty="0"/>
              <a:t> applies to edges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89688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and Incidence: Directed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vertices are </a:t>
            </a:r>
            <a:r>
              <a:rPr lang="en-US" i="1" dirty="0"/>
              <a:t>adjacent to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Which vertices are </a:t>
            </a:r>
            <a:r>
              <a:rPr lang="en-US" i="1" dirty="0"/>
              <a:t>adjacent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i="1" dirty="0"/>
              <a:t>incident</a:t>
            </a:r>
            <a:r>
              <a:rPr lang="en-US" dirty="0"/>
              <a:t> edges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584" y="3689967"/>
            <a:ext cx="515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adjacent to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 = {e}</a:t>
            </a:r>
          </a:p>
          <a:p>
            <a:r>
              <a:rPr lang="en-US" sz="2400" i="1" dirty="0"/>
              <a:t>adjacent from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 = {b, c, e}</a:t>
            </a:r>
          </a:p>
          <a:p>
            <a:r>
              <a:rPr lang="en-US" sz="2400" i="1" dirty="0"/>
              <a:t>incident</a:t>
            </a:r>
            <a:r>
              <a:rPr lang="en-US" sz="2400" dirty="0"/>
              <a:t> edges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{(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e,a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6168" y="3511297"/>
            <a:ext cx="5522976" cy="1748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51092" y="5345966"/>
            <a:ext cx="44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Incident edges of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are edges that have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as the terminal vertex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B32EF-6EEE-414C-987D-B1C90CED594F}"/>
              </a:ext>
            </a:extLst>
          </p:cNvPr>
          <p:cNvSpPr txBox="1"/>
          <p:nvPr/>
        </p:nvSpPr>
        <p:spPr>
          <a:xfrm>
            <a:off x="7462345" y="1825625"/>
            <a:ext cx="389145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• adjacent</a:t>
            </a:r>
            <a:r>
              <a:rPr lang="en-US" sz="2400" dirty="0"/>
              <a:t> applies to vertices</a:t>
            </a:r>
          </a:p>
          <a:p>
            <a:r>
              <a:rPr lang="en-US" sz="2400" i="1" dirty="0"/>
              <a:t>• incident</a:t>
            </a:r>
            <a:r>
              <a:rPr lang="en-US" sz="2400" dirty="0"/>
              <a:t> applies to edges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15502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5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Degree: Undirected Graphs</a:t>
            </a:r>
            <a:br>
              <a:rPr lang="en-US" dirty="0"/>
            </a:br>
            <a:r>
              <a:rPr lang="en-US" dirty="0"/>
              <a:t>(Def 2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degree</a:t>
            </a:r>
            <a:r>
              <a:rPr lang="en-US" dirty="0"/>
              <a:t> of a vertex is the number of edges incident with it</a:t>
            </a:r>
          </a:p>
          <a:p>
            <a:pPr lvl="1"/>
            <a:r>
              <a:rPr lang="en-US" dirty="0"/>
              <a:t>What is the 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, denoted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29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Degree: Undirected Graphs</a:t>
            </a:r>
            <a:br>
              <a:rPr lang="en-US" dirty="0"/>
            </a:br>
            <a:r>
              <a:rPr lang="en-US" dirty="0"/>
              <a:t>(Def 2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degree</a:t>
            </a:r>
            <a:r>
              <a:rPr lang="en-US" dirty="0"/>
              <a:t> of a vertex is the number of edges incident with it</a:t>
            </a:r>
          </a:p>
          <a:p>
            <a:pPr lvl="1"/>
            <a:r>
              <a:rPr lang="en-US" dirty="0"/>
              <a:t>What is the 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6" y="3199638"/>
            <a:ext cx="50196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0592" y="3769519"/>
            <a:ext cx="393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8328" y="4377690"/>
            <a:ext cx="393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8528" y="5108769"/>
            <a:ext cx="393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3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938528" y="5108769"/>
            <a:ext cx="850392" cy="8531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04972" y="4912741"/>
            <a:ext cx="2098548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993392" y="3794760"/>
            <a:ext cx="912875" cy="95281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91254" y="3948003"/>
            <a:ext cx="348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degree of 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 = 3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5120" y="3639311"/>
            <a:ext cx="4023360" cy="132315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09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Degree: Directed Graphs</a:t>
            </a:r>
            <a:br>
              <a:rPr lang="en-US" dirty="0"/>
            </a:br>
            <a:r>
              <a:rPr lang="en-US" dirty="0"/>
              <a:t>(Def 2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directed graphs we have two degrees: </a:t>
            </a:r>
            <a:r>
              <a:rPr lang="en-US" i="1" dirty="0"/>
              <a:t>in-degree</a:t>
            </a:r>
            <a:r>
              <a:rPr lang="en-US" dirty="0"/>
              <a:t> and </a:t>
            </a:r>
            <a:r>
              <a:rPr lang="en-US" i="1" dirty="0"/>
              <a:t>out-degree</a:t>
            </a:r>
          </a:p>
          <a:p>
            <a:pPr lvl="1"/>
            <a:r>
              <a:rPr lang="en-US" dirty="0"/>
              <a:t>What is the in-degree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out-degree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21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Degree: Undirected Graphs</a:t>
            </a:r>
            <a:br>
              <a:rPr lang="en-US" dirty="0"/>
            </a:br>
            <a:r>
              <a:rPr lang="en-US" dirty="0"/>
              <a:t>(Def 2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directed graphs we have two degrees: </a:t>
            </a:r>
            <a:r>
              <a:rPr lang="en-US" i="1" dirty="0"/>
              <a:t>in-degree</a:t>
            </a:r>
            <a:r>
              <a:rPr lang="en-US" dirty="0"/>
              <a:t> and </a:t>
            </a:r>
            <a:r>
              <a:rPr lang="en-US" i="1" dirty="0"/>
              <a:t>out-degree</a:t>
            </a:r>
          </a:p>
          <a:p>
            <a:pPr lvl="1"/>
            <a:r>
              <a:rPr lang="en-US" dirty="0"/>
              <a:t>What is the in-degree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out-degree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5120" y="3639311"/>
            <a:ext cx="4023360" cy="11795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91254" y="3948003"/>
            <a:ext cx="348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degree of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b = 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l 6"/>
          <p:cNvSpPr/>
          <p:nvPr/>
        </p:nvSpPr>
        <p:spPr>
          <a:xfrm rot="8154929">
            <a:off x="2214775" y="3494339"/>
            <a:ext cx="400281" cy="158798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49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Directed Degree</a:t>
            </a:r>
            <a:br>
              <a:rPr lang="en-US" dirty="0"/>
            </a:br>
            <a:r>
              <a:rPr lang="en-US" dirty="0"/>
              <a:t>(Def 5 §10.2.2)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directed graphs we have two degrees: </a:t>
            </a:r>
            <a:r>
              <a:rPr lang="en-US" i="1" dirty="0"/>
              <a:t>in-degree</a:t>
            </a:r>
            <a:r>
              <a:rPr lang="en-US" dirty="0"/>
              <a:t> and </a:t>
            </a:r>
            <a:r>
              <a:rPr lang="en-US" i="1" dirty="0"/>
              <a:t>out-degree</a:t>
            </a:r>
          </a:p>
          <a:p>
            <a:pPr lvl="1"/>
            <a:r>
              <a:rPr lang="en-US" dirty="0"/>
              <a:t>What is the in-degree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out-degree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5120" y="3639311"/>
            <a:ext cx="4023360" cy="11795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91254" y="3948003"/>
            <a:ext cx="348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 degree of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b = 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l 6"/>
          <p:cNvSpPr/>
          <p:nvPr/>
        </p:nvSpPr>
        <p:spPr>
          <a:xfrm rot="2555766">
            <a:off x="2194492" y="4793179"/>
            <a:ext cx="458938" cy="16117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4071117" y="3778511"/>
            <a:ext cx="441277" cy="233442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555766">
            <a:off x="3450199" y="3509971"/>
            <a:ext cx="458938" cy="16117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2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allow us to represent relations (and other data) that shows connections</a:t>
            </a:r>
          </a:p>
          <a:p>
            <a:pPr lvl="1"/>
            <a:r>
              <a:rPr lang="en-US" dirty="0"/>
              <a:t>There are many efficient algorithms that run on graphs</a:t>
            </a:r>
          </a:p>
          <a:p>
            <a:pPr lvl="1"/>
            <a:r>
              <a:rPr lang="en-US" dirty="0"/>
              <a:t>This allows us to solve many different problems</a:t>
            </a:r>
          </a:p>
          <a:p>
            <a:r>
              <a:rPr lang="en-US" dirty="0"/>
              <a:t>Goodrich uses graphs almost daily in his lab</a:t>
            </a:r>
          </a:p>
          <a:p>
            <a:pPr lvl="1"/>
            <a:r>
              <a:rPr lang="en-US"/>
              <a:t>Python example</a:t>
            </a:r>
            <a:endParaRPr lang="en-US" dirty="0"/>
          </a:p>
        </p:txBody>
      </p:sp>
      <p:pic>
        <p:nvPicPr>
          <p:cNvPr id="1026" name="Picture 2" descr="On the left, a protein interaction graph with many dots of varied sizes and colors, and lines of different colors between them. Most dots (nodes) form a large central cluster, but some dots are connected only in pairs, triplets, or quadruplets on the fringes, disconnected from the main cluster. On the right, a Twitter interaction graph where nodes are of subpixel size and fall broadly into three sets: A dense central cluster with a few fuzzy blobs of various colors and sizes connected by fuzzy streams of various colors; a light cloud consisting of small smudges and sprinklings of mostly gray; and a buffer of white before an outer gray fuzzy ring surrounding the first two sets.">
            <a:extLst>
              <a:ext uri="{FF2B5EF4-FFF2-40B4-BE49-F238E27FC236}">
                <a16:creationId xmlns:a16="http://schemas.microsoft.com/office/drawing/2014/main" id="{A0E08A29-A350-FE47-86D3-C66E1797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8196"/>
            <a:ext cx="12192000" cy="513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1B1F1-D65B-7243-B6AF-EAEDC0A58301}"/>
              </a:ext>
            </a:extLst>
          </p:cNvPr>
          <p:cNvSpPr txBox="1"/>
          <p:nvPr/>
        </p:nvSpPr>
        <p:spPr>
          <a:xfrm>
            <a:off x="2547258" y="6488668"/>
            <a:ext cx="728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www.toptal.com</a:t>
            </a:r>
            <a:r>
              <a:rPr lang="en-US" dirty="0"/>
              <a:t>/data-science/graph-data-science-python-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917A0-19FD-5F43-ADDB-324972A4AC4D}"/>
              </a:ext>
            </a:extLst>
          </p:cNvPr>
          <p:cNvSpPr txBox="1"/>
          <p:nvPr/>
        </p:nvSpPr>
        <p:spPr>
          <a:xfrm>
            <a:off x="3341077" y="59829"/>
            <a:ext cx="583095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Graphs represent many interesting problems </a:t>
            </a:r>
          </a:p>
          <a:p>
            <a:r>
              <a:rPr lang="en-US" sz="2400" dirty="0"/>
              <a:t>and lend themselves to some cool algorithms</a:t>
            </a:r>
          </a:p>
        </p:txBody>
      </p:sp>
      <p:pic>
        <p:nvPicPr>
          <p:cNvPr id="6" name="Picture 5" descr="A picture containing plant&#10;&#10;Description automatically generated">
            <a:extLst>
              <a:ext uri="{FF2B5EF4-FFF2-40B4-BE49-F238E27FC236}">
                <a16:creationId xmlns:a16="http://schemas.microsoft.com/office/drawing/2014/main" id="{33CB8E29-11A5-224F-8874-2C55BFFAE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89" y="1341551"/>
            <a:ext cx="5319486" cy="53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and Cycles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9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 (Def 1 §10.4.2)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 (Def 1 §10.4.2)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911096" y="3675888"/>
            <a:ext cx="2258568" cy="914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76928" y="3800856"/>
            <a:ext cx="1054608" cy="104546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20968" y="3586448"/>
            <a:ext cx="462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There is a path from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400" dirty="0">
                <a:solidFill>
                  <a:srgbClr val="00B050"/>
                </a:solidFill>
              </a:rPr>
              <a:t> by following the sequence of edges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c)</a:t>
            </a:r>
            <a:r>
              <a:rPr lang="en-US" sz="2400" dirty="0">
                <a:solidFill>
                  <a:srgbClr val="00B050"/>
                </a:solidFill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d)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We call this path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a,c,d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(just use the vertices as labels)</a:t>
            </a:r>
          </a:p>
        </p:txBody>
      </p:sp>
    </p:spTree>
    <p:extLst>
      <p:ext uri="{BB962C8B-B14F-4D97-AF65-F5344CB8AC3E}">
        <p14:creationId xmlns:p14="http://schemas.microsoft.com/office/powerpoint/2010/main" val="2754262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 (Def 1 §10.4.2)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911096" y="3675888"/>
            <a:ext cx="2258568" cy="914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76928" y="3800856"/>
            <a:ext cx="1054608" cy="104546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43730" y="3805958"/>
            <a:ext cx="475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The path from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400" dirty="0">
                <a:solidFill>
                  <a:srgbClr val="00B050"/>
                </a:solidFill>
              </a:rPr>
              <a:t> with edges</a:t>
            </a:r>
          </a:p>
          <a:p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c)</a:t>
            </a:r>
            <a:r>
              <a:rPr lang="en-US" sz="2400" dirty="0">
                <a:solidFill>
                  <a:srgbClr val="00B050"/>
                </a:solidFill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d)</a:t>
            </a:r>
            <a:r>
              <a:rPr lang="en-US" sz="2400" dirty="0">
                <a:solidFill>
                  <a:srgbClr val="00B050"/>
                </a:solidFill>
              </a:rPr>
              <a:t> has length 2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DDCDD-5A69-9F49-9B2E-CDFD876D9EC7}"/>
              </a:ext>
            </a:extLst>
          </p:cNvPr>
          <p:cNvSpPr txBox="1"/>
          <p:nvPr/>
        </p:nvSpPr>
        <p:spPr>
          <a:xfrm>
            <a:off x="3468914" y="2783898"/>
            <a:ext cx="668144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The path length is the </a:t>
            </a:r>
            <a:r>
              <a:rPr lang="en-US" sz="2400" b="1" i="1" dirty="0"/>
              <a:t>number of edges </a:t>
            </a:r>
            <a:r>
              <a:rPr lang="en-US" sz="2400" dirty="0"/>
              <a:t>on the path.</a:t>
            </a:r>
          </a:p>
          <a:p>
            <a:r>
              <a:rPr lang="en-US" sz="2400" dirty="0"/>
              <a:t>It is not the number of nodes</a:t>
            </a:r>
          </a:p>
        </p:txBody>
      </p:sp>
    </p:spTree>
    <p:extLst>
      <p:ext uri="{BB962C8B-B14F-4D97-AF65-F5344CB8AC3E}">
        <p14:creationId xmlns:p14="http://schemas.microsoft.com/office/powerpoint/2010/main" val="2113947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 (Def 1 §10.4.2)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20968" y="3586448"/>
            <a:ext cx="462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There is a not path from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400" dirty="0">
                <a:solidFill>
                  <a:srgbClr val="C00000"/>
                </a:solidFill>
              </a:rPr>
              <a:t> to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94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  <a:p>
            <a:pPr lvl="1"/>
            <a:r>
              <a:rPr lang="en-US" dirty="0"/>
              <a:t>How many paths are there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18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from vertex u and vertex v is a sequence of edges that begins at vertex u and ends at a vertex v</a:t>
            </a:r>
          </a:p>
          <a:p>
            <a:pPr lvl="1"/>
            <a:r>
              <a:rPr lang="en-US" dirty="0"/>
              <a:t>How many paths are there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0968" y="3586448"/>
            <a:ext cx="545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Infinite! Because of the loop from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e, a, 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61288" y="3456432"/>
            <a:ext cx="1298448" cy="30182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27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Paths: Simple Path (Def 2 §10.4.2)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highlight>
                  <a:srgbClr val="FFFF00"/>
                </a:highlight>
              </a:rPr>
              <a:t>simple </a:t>
            </a:r>
            <a:r>
              <a:rPr lang="en-US" i="1" dirty="0"/>
              <a:t>path</a:t>
            </a:r>
            <a:r>
              <a:rPr lang="en-US" dirty="0"/>
              <a:t> from vertex u and vertex v does </a:t>
            </a:r>
            <a:r>
              <a:rPr lang="en-US" i="1" dirty="0"/>
              <a:t>not include the same edge more than once</a:t>
            </a:r>
          </a:p>
          <a:p>
            <a:pPr lvl="1"/>
            <a:r>
              <a:rPr lang="en-US" dirty="0"/>
              <a:t>How many simple paths are there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0968" y="3586448"/>
            <a:ext cx="5455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Infinite! Because of the loop from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 a, e, a, e, a, b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The path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e,a,b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is</a:t>
            </a:r>
            <a:r>
              <a:rPr lang="en-US" sz="2400" i="1" dirty="0">
                <a:solidFill>
                  <a:srgbClr val="00B050"/>
                </a:solidFill>
                <a:cs typeface="Courier New" panose="02070309020205020404" pitchFamily="49" charset="0"/>
              </a:rPr>
              <a:t> </a:t>
            </a:r>
            <a:r>
              <a:rPr lang="en-US" sz="2400" b="1" i="1" dirty="0">
                <a:solidFill>
                  <a:srgbClr val="00B050"/>
                </a:solidFill>
                <a:cs typeface="Courier New" panose="02070309020205020404" pitchFamily="49" charset="0"/>
              </a:rPr>
              <a:t>simple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, because it doesn’t use the same </a:t>
            </a:r>
            <a:r>
              <a:rPr lang="en-US" sz="2400" b="1" i="1" dirty="0">
                <a:solidFill>
                  <a:srgbClr val="00B050"/>
                </a:solidFill>
                <a:cs typeface="Courier New" panose="02070309020205020404" pitchFamily="49" charset="0"/>
              </a:rPr>
              <a:t>edge</a:t>
            </a:r>
            <a:r>
              <a:rPr lang="en-US" sz="2400" dirty="0">
                <a:solidFill>
                  <a:srgbClr val="00B050"/>
                </a:solidFill>
                <a:cs typeface="Courier New" panose="02070309020205020404" pitchFamily="49" charset="0"/>
              </a:rPr>
              <a:t> twice</a:t>
            </a:r>
          </a:p>
        </p:txBody>
      </p:sp>
      <p:sp>
        <p:nvSpPr>
          <p:cNvPr id="6" name="Oval 5"/>
          <p:cNvSpPr/>
          <p:nvPr/>
        </p:nvSpPr>
        <p:spPr>
          <a:xfrm>
            <a:off x="1161288" y="3456432"/>
            <a:ext cx="1298448" cy="30182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33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Paths: Minimum Path </a:t>
            </a:r>
            <a:br>
              <a:rPr lang="en-US" dirty="0"/>
            </a:br>
            <a:r>
              <a:rPr lang="en-US" dirty="0"/>
              <a:t>(not in textbook reading)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highlight>
                  <a:srgbClr val="FFFF00"/>
                </a:highlight>
              </a:rPr>
              <a:t>minimum</a:t>
            </a:r>
            <a:r>
              <a:rPr lang="en-US" i="1" dirty="0"/>
              <a:t> path</a:t>
            </a:r>
            <a:r>
              <a:rPr lang="en-US" dirty="0"/>
              <a:t> from vertex u and vertex v is a path that begins at vertex u and ends at a vertex v, which </a:t>
            </a:r>
            <a:r>
              <a:rPr lang="en-US" dirty="0">
                <a:highlight>
                  <a:srgbClr val="FFFF00"/>
                </a:highlight>
              </a:rPr>
              <a:t>has the fewest edges possible</a:t>
            </a:r>
          </a:p>
          <a:p>
            <a:pPr lvl="1"/>
            <a:r>
              <a:rPr lang="en-US" dirty="0"/>
              <a:t>What are all the paths from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/>
              <a:t>?  Which path is minimum?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61288" y="3456432"/>
            <a:ext cx="1298448" cy="30182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47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Cycles: Def 2 §10.4.2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path with at least one edge that begins and ends at the same vertex is called a </a:t>
            </a:r>
            <a:r>
              <a:rPr lang="en-US" i="1" dirty="0"/>
              <a:t>circuit</a:t>
            </a:r>
            <a:r>
              <a:rPr lang="en-US" dirty="0"/>
              <a:t> or </a:t>
            </a:r>
            <a:r>
              <a:rPr lang="en-US" i="1" dirty="0"/>
              <a:t>cycle</a:t>
            </a:r>
            <a:endParaRPr lang="en-US" dirty="0"/>
          </a:p>
          <a:p>
            <a:pPr lvl="1"/>
            <a:r>
              <a:rPr lang="en-US" dirty="0"/>
              <a:t>A simple cycle can’t include the same edge more than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9A886-7FA3-B544-BCA2-A2B5285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6C4015D-2E40-204A-B74F-EC83186E7B2E}"/>
              </a:ext>
            </a:extLst>
          </p:cNvPr>
          <p:cNvSpPr/>
          <p:nvPr/>
        </p:nvSpPr>
        <p:spPr>
          <a:xfrm>
            <a:off x="1161288" y="3456432"/>
            <a:ext cx="1298448" cy="30182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23BC7-E69F-B44E-AEE4-4C83DCDB7E4C}"/>
              </a:ext>
            </a:extLst>
          </p:cNvPr>
          <p:cNvSpPr txBox="1"/>
          <p:nvPr/>
        </p:nvSpPr>
        <p:spPr>
          <a:xfrm>
            <a:off x="7903029" y="3788229"/>
            <a:ext cx="16882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a,e,a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a,e,a,e,a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B74B8-FB52-5647-BAB3-E023B3161401}"/>
              </a:ext>
            </a:extLst>
          </p:cNvPr>
          <p:cNvSpPr txBox="1"/>
          <p:nvPr/>
        </p:nvSpPr>
        <p:spPr>
          <a:xfrm>
            <a:off x="6814458" y="3268166"/>
            <a:ext cx="3205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Cycle? Simple cycle?</a:t>
            </a:r>
          </a:p>
        </p:txBody>
      </p:sp>
    </p:spTree>
    <p:extLst>
      <p:ext uri="{BB962C8B-B14F-4D97-AF65-F5344CB8AC3E}">
        <p14:creationId xmlns:p14="http://schemas.microsoft.com/office/powerpoint/2010/main" val="207030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A1B1F1-D65B-7243-B6AF-EAEDC0A58301}"/>
              </a:ext>
            </a:extLst>
          </p:cNvPr>
          <p:cNvSpPr txBox="1"/>
          <p:nvPr/>
        </p:nvSpPr>
        <p:spPr>
          <a:xfrm>
            <a:off x="971710" y="6259286"/>
            <a:ext cx="10741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/S0022395618307088?casa_token=Ilsm7y1porAAAAAA:Xtr4b9316ENNFru7gd9-QVl8zVxdKduHzdim4oMB0vRCTuAC1A5PwjiAKLBIunGY3GTaNborJw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917A0-19FD-5F43-ADDB-324972A4AC4D}"/>
              </a:ext>
            </a:extLst>
          </p:cNvPr>
          <p:cNvSpPr txBox="1"/>
          <p:nvPr/>
        </p:nvSpPr>
        <p:spPr>
          <a:xfrm>
            <a:off x="3341077" y="59829"/>
            <a:ext cx="527945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Clusters of symptoms representing GAD, </a:t>
            </a:r>
          </a:p>
          <a:p>
            <a:r>
              <a:rPr lang="en-US" sz="2400" dirty="0"/>
              <a:t>MDD, two manifestations of PTSD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5095A05-1FD5-4C40-B684-6AE91B349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39" y="1339748"/>
            <a:ext cx="6604747" cy="447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19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and Path Relations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89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AA5E-AB4F-4C46-A8C9-D97875C4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(Just before problem 16 in exercises after section 10.4)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E454-DC77-3843-92FE-EA411B8AB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i="1" dirty="0"/>
              <a:t>u</a:t>
            </a:r>
            <a:r>
              <a:rPr lang="en-US" dirty="0"/>
              <a:t> is </a:t>
            </a:r>
            <a:r>
              <a:rPr lang="en-US" i="1" dirty="0"/>
              <a:t>reachable</a:t>
            </a:r>
            <a:r>
              <a:rPr lang="en-US" dirty="0"/>
              <a:t> from vertex </a:t>
            </a:r>
            <a:r>
              <a:rPr lang="en-US" i="1" dirty="0"/>
              <a:t>v</a:t>
            </a:r>
            <a:r>
              <a:rPr lang="en-US" dirty="0"/>
              <a:t> if there is a directed path from </a:t>
            </a:r>
            <a:r>
              <a:rPr lang="en-US" i="1" dirty="0"/>
              <a:t>u </a:t>
            </a:r>
            <a:r>
              <a:rPr lang="en-US" dirty="0"/>
              <a:t>to </a:t>
            </a:r>
            <a:r>
              <a:rPr lang="en-US" i="1" dirty="0"/>
              <a:t>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E0E39-9765-A04C-8580-DACCA185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15025-358D-4A47-9FAF-528DE22DF922}"/>
              </a:ext>
            </a:extLst>
          </p:cNvPr>
          <p:cNvSpPr txBox="1"/>
          <p:nvPr/>
        </p:nvSpPr>
        <p:spPr>
          <a:xfrm>
            <a:off x="7608277" y="3429000"/>
            <a:ext cx="324063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</a:t>
            </a:r>
            <a:r>
              <a:rPr lang="en-US" sz="2400" i="1" dirty="0"/>
              <a:t>f</a:t>
            </a:r>
            <a:r>
              <a:rPr lang="en-US" sz="2400" dirty="0"/>
              <a:t> reachable from </a:t>
            </a:r>
            <a:r>
              <a:rPr lang="en-US" sz="2400" i="1" dirty="0"/>
              <a:t>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</a:t>
            </a:r>
            <a:r>
              <a:rPr lang="en-US" sz="2400" i="1" dirty="0"/>
              <a:t>d</a:t>
            </a:r>
            <a:r>
              <a:rPr lang="en-US" sz="2400" dirty="0"/>
              <a:t> reachable from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5990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4791-DBDB-594C-B1A5-69B2D38B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Relation (for HW 16a)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1EA7-0A72-5949-99A4-22E0DC6E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graph G, the path relation is</a:t>
            </a:r>
          </a:p>
          <a:p>
            <a:pPr lvl="1"/>
            <a:r>
              <a:rPr lang="en-US" dirty="0"/>
              <a:t>The set of ordered pairs (</a:t>
            </a:r>
            <a:r>
              <a:rPr lang="en-US" dirty="0" err="1"/>
              <a:t>a,b</a:t>
            </a:r>
            <a:r>
              <a:rPr lang="en-US" dirty="0"/>
              <a:t>) where a and b are both vertices of G AND</a:t>
            </a:r>
          </a:p>
          <a:p>
            <a:pPr lvl="1"/>
            <a:r>
              <a:rPr lang="en-US" dirty="0"/>
              <a:t>There is a path from vertex a to vertex b in 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9DCD1-49CA-6A48-BB93-1B2FC1F4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62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4791-DBDB-594C-B1A5-69B2D38B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Relation (for HW 16a)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1EA7-0A72-5949-99A4-22E0DC6E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graph G, the path relation is</a:t>
            </a:r>
          </a:p>
          <a:p>
            <a:pPr lvl="1"/>
            <a:r>
              <a:rPr lang="en-US" dirty="0"/>
              <a:t>The set of ordered pairs (</a:t>
            </a:r>
            <a:r>
              <a:rPr lang="en-US" dirty="0" err="1"/>
              <a:t>a,b</a:t>
            </a:r>
            <a:r>
              <a:rPr lang="en-US" dirty="0"/>
              <a:t>) where a and b are both vertices of G AND</a:t>
            </a:r>
          </a:p>
          <a:p>
            <a:pPr lvl="1"/>
            <a:r>
              <a:rPr lang="en-US" dirty="0"/>
              <a:t>There is a path from vertex a to vertex b in 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9DCD1-49CA-6A48-BB93-1B2FC1F4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16556-A787-2E40-BD87-DDB406C05A19}"/>
              </a:ext>
            </a:extLst>
          </p:cNvPr>
          <p:cNvSpPr txBox="1"/>
          <p:nvPr/>
        </p:nvSpPr>
        <p:spPr>
          <a:xfrm>
            <a:off x="7608277" y="3429000"/>
            <a:ext cx="324986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The set of pairs where </a:t>
            </a:r>
            <a:r>
              <a:rPr lang="en-US" sz="2400" i="1" dirty="0"/>
              <a:t>b</a:t>
            </a:r>
            <a:r>
              <a:rPr lang="en-US" sz="2400" dirty="0"/>
              <a:t> </a:t>
            </a:r>
          </a:p>
          <a:p>
            <a:r>
              <a:rPr lang="en-US" sz="2400" dirty="0"/>
              <a:t>is reachable from </a:t>
            </a:r>
            <a:r>
              <a:rPr lang="en-US" sz="2400" i="1" dirty="0"/>
              <a:t>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842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4791-DBDB-594C-B1A5-69B2D38B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Relation (for HW 16a)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1EA7-0A72-5949-99A4-22E0DC6E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graph G, the path relation is</a:t>
            </a:r>
          </a:p>
          <a:p>
            <a:pPr lvl="1"/>
            <a:r>
              <a:rPr lang="en-US" dirty="0"/>
              <a:t>The set of ordered pairs (</a:t>
            </a:r>
            <a:r>
              <a:rPr lang="en-US" dirty="0" err="1"/>
              <a:t>a,b</a:t>
            </a:r>
            <a:r>
              <a:rPr lang="en-US" dirty="0"/>
              <a:t>) where a and b are both vertices of G AND</a:t>
            </a:r>
          </a:p>
          <a:p>
            <a:pPr lvl="1"/>
            <a:r>
              <a:rPr lang="en-US" dirty="0"/>
              <a:t>There is a path from vertex a to vertex b in 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9DCD1-49CA-6A48-BB93-1B2FC1F4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214"/>
            <a:ext cx="4876800" cy="323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C309AE-8B60-574A-9440-DE524DA399C9}"/>
              </a:ext>
            </a:extLst>
          </p:cNvPr>
          <p:cNvSpPr txBox="1"/>
          <p:nvPr/>
        </p:nvSpPr>
        <p:spPr>
          <a:xfrm>
            <a:off x="6220968" y="3586448"/>
            <a:ext cx="545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What is the path relation?</a:t>
            </a:r>
            <a:endParaRPr lang="en-US" sz="2400" dirty="0">
              <a:solidFill>
                <a:srgbClr val="00B05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71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Connected, Strongly Connected, Weakly Connected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51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C8A9E-2F7B-E040-B7D9-CFA3C89D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16a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0A69AA4-E099-3C4A-A594-35E3D6A9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6"/>
            <a:ext cx="5196254" cy="3098507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153F1A9-6072-0C42-A910-936145047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93" y="1381431"/>
            <a:ext cx="4241800" cy="33909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6BB45D9-AE95-3948-8EC2-7DDF3807E763}"/>
              </a:ext>
            </a:extLst>
          </p:cNvPr>
          <p:cNvSpPr/>
          <p:nvPr/>
        </p:nvSpPr>
        <p:spPr>
          <a:xfrm>
            <a:off x="6693877" y="2825262"/>
            <a:ext cx="2778369" cy="6037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3E5C1-7434-2744-A887-C45BA66CFEC3}"/>
              </a:ext>
            </a:extLst>
          </p:cNvPr>
          <p:cNvSpPr txBox="1"/>
          <p:nvPr/>
        </p:nvSpPr>
        <p:spPr>
          <a:xfrm>
            <a:off x="9472246" y="2753715"/>
            <a:ext cx="2464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it strongly connected?</a:t>
            </a:r>
          </a:p>
          <a:p>
            <a:r>
              <a:rPr lang="en-US" dirty="0"/>
              <a:t>Is it weakly connected?</a:t>
            </a:r>
          </a:p>
        </p:txBody>
      </p:sp>
    </p:spTree>
    <p:extLst>
      <p:ext uri="{BB962C8B-B14F-4D97-AF65-F5344CB8AC3E}">
        <p14:creationId xmlns:p14="http://schemas.microsoft.com/office/powerpoint/2010/main" val="3784574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C8A9E-2F7B-E040-B7D9-CFA3C89D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16a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0A69AA4-E099-3C4A-A594-35E3D6A9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6"/>
            <a:ext cx="5196254" cy="3098507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153F1A9-6072-0C42-A910-936145047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93" y="1381431"/>
            <a:ext cx="4241800" cy="33909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6BB45D9-AE95-3948-8EC2-7DDF3807E763}"/>
              </a:ext>
            </a:extLst>
          </p:cNvPr>
          <p:cNvSpPr/>
          <p:nvPr/>
        </p:nvSpPr>
        <p:spPr>
          <a:xfrm>
            <a:off x="6693877" y="2825262"/>
            <a:ext cx="2778369" cy="6037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3E5C1-7434-2744-A887-C45BA66CFEC3}"/>
              </a:ext>
            </a:extLst>
          </p:cNvPr>
          <p:cNvSpPr txBox="1"/>
          <p:nvPr/>
        </p:nvSpPr>
        <p:spPr>
          <a:xfrm>
            <a:off x="9472246" y="2753715"/>
            <a:ext cx="2464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it strongly connected?</a:t>
            </a:r>
          </a:p>
          <a:p>
            <a:r>
              <a:rPr lang="en-US" dirty="0"/>
              <a:t>Is it weakly connected?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45DA3-AAE6-D94D-B953-F94883ABAE8A}"/>
              </a:ext>
            </a:extLst>
          </p:cNvPr>
          <p:cNvSpPr txBox="1"/>
          <p:nvPr/>
        </p:nvSpPr>
        <p:spPr>
          <a:xfrm>
            <a:off x="1643743" y="5519057"/>
            <a:ext cx="9536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graph is </a:t>
            </a:r>
            <a:r>
              <a:rPr lang="en-US" b="1" i="1" dirty="0"/>
              <a:t>strongly connected </a:t>
            </a:r>
            <a:r>
              <a:rPr lang="en-US" dirty="0"/>
              <a:t>if there is a directed path between any pairs of vertices.</a:t>
            </a:r>
          </a:p>
          <a:p>
            <a:r>
              <a:rPr lang="en-US" dirty="0"/>
              <a:t>A graph is </a:t>
            </a:r>
            <a:r>
              <a:rPr lang="en-US" b="1" i="1" dirty="0"/>
              <a:t>weakly connected </a:t>
            </a:r>
            <a:r>
              <a:rPr lang="en-US" dirty="0"/>
              <a:t>if there is a path (ignoring edge direction) between any pair of vertices</a:t>
            </a:r>
          </a:p>
        </p:txBody>
      </p:sp>
    </p:spTree>
    <p:extLst>
      <p:ext uri="{BB962C8B-B14F-4D97-AF65-F5344CB8AC3E}">
        <p14:creationId xmlns:p14="http://schemas.microsoft.com/office/powerpoint/2010/main" val="1247090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Connectedness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undirected graph is connected </a:t>
            </a:r>
            <a:r>
              <a:rPr lang="en-US" dirty="0"/>
              <a:t>if there is a path between every pair of distinct vertices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9" y="3109337"/>
            <a:ext cx="50196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44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Connectedness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directed graph is strongly connected </a:t>
            </a:r>
            <a:r>
              <a:rPr lang="en-US" dirty="0"/>
              <a:t>if there is a (directed) path between every pair of distinct vertices</a:t>
            </a:r>
          </a:p>
          <a:p>
            <a:r>
              <a:rPr lang="en-US" dirty="0"/>
              <a:t>And </a:t>
            </a:r>
            <a:r>
              <a:rPr lang="en-US" i="1" dirty="0"/>
              <a:t>weakly connected</a:t>
            </a:r>
            <a:r>
              <a:rPr lang="en-US" dirty="0"/>
              <a:t> if there is a path in the undirected equivalent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788" y="3109337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7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0917A0-19FD-5F43-ADDB-324972A4AC4D}"/>
              </a:ext>
            </a:extLst>
          </p:cNvPr>
          <p:cNvSpPr txBox="1"/>
          <p:nvPr/>
        </p:nvSpPr>
        <p:spPr>
          <a:xfrm>
            <a:off x="195105" y="756515"/>
            <a:ext cx="414139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Who interacted with whom at a</a:t>
            </a:r>
          </a:p>
          <a:p>
            <a:r>
              <a:rPr lang="en-US" sz="2400" dirty="0"/>
              <a:t>conference in Dublin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4B1DE0EF-7854-E549-B33B-000D419C0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28" y="59829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31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Graphs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Picture, List, </a:t>
            </a:r>
            <a:r>
              <a:rPr lang="en-US" dirty="0" err="1"/>
              <a:t>Matri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89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Picture: We can draw graphs, but how do we store the information in a computer?</a:t>
            </a:r>
          </a:p>
          <a:p>
            <a:pPr lvl="1"/>
            <a:r>
              <a:rPr lang="en-US" sz="2600" dirty="0"/>
              <a:t>The picture is a representation of the Vertex Set and the Edge Set</a:t>
            </a:r>
          </a:p>
          <a:p>
            <a:pPr marL="0" indent="0">
              <a:buNone/>
            </a:pP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473968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Picture: We can draw graphs, but how do we store the information in a computer?</a:t>
            </a:r>
          </a:p>
          <a:p>
            <a:r>
              <a:rPr lang="en-US" sz="3000" dirty="0"/>
              <a:t>We can also use </a:t>
            </a:r>
            <a:r>
              <a:rPr lang="en-US" sz="3000" i="1" dirty="0"/>
              <a:t>adjacency lists</a:t>
            </a:r>
            <a:r>
              <a:rPr lang="en-US" sz="3000" dirty="0"/>
              <a:t> and </a:t>
            </a:r>
            <a:r>
              <a:rPr lang="en-US" sz="3000" i="1" dirty="0"/>
              <a:t>adjacency matrices</a:t>
            </a:r>
          </a:p>
        </p:txBody>
      </p:sp>
    </p:spTree>
    <p:extLst>
      <p:ext uri="{BB962C8B-B14F-4D97-AF65-F5344CB8AC3E}">
        <p14:creationId xmlns:p14="http://schemas.microsoft.com/office/powerpoint/2010/main" val="3736793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920" y="2672809"/>
            <a:ext cx="24384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Matrix: Directed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" y="2925318"/>
            <a:ext cx="3581292" cy="23782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770DAF-0228-6945-8316-5876FF5BA7E8}"/>
              </a:ext>
            </a:extLst>
          </p:cNvPr>
          <p:cNvGrpSpPr/>
          <p:nvPr/>
        </p:nvGrpSpPr>
        <p:grpSpPr>
          <a:xfrm>
            <a:off x="4099452" y="2033683"/>
            <a:ext cx="1604772" cy="548640"/>
            <a:chOff x="8144256" y="1825624"/>
            <a:chExt cx="1604772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AD5CCC-1AFE-9949-AA26-9871DE0B05F2}"/>
                </a:ext>
              </a:extLst>
            </p:cNvPr>
            <p:cNvSpPr/>
            <p:nvPr/>
          </p:nvSpPr>
          <p:spPr>
            <a:xfrm>
              <a:off x="8144256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239AE8-7F51-C648-916A-C6C6735E1727}"/>
                </a:ext>
              </a:extLst>
            </p:cNvPr>
            <p:cNvSpPr/>
            <p:nvPr/>
          </p:nvSpPr>
          <p:spPr>
            <a:xfrm>
              <a:off x="9200388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96DE40-2B0B-514C-9312-374F8140A0E6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8692896" y="2099944"/>
              <a:ext cx="5074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60B2949-C6DE-EB4B-8779-4A7B175A47C3}"/>
              </a:ext>
            </a:extLst>
          </p:cNvPr>
          <p:cNvSpPr txBox="1"/>
          <p:nvPr/>
        </p:nvSpPr>
        <p:spPr>
          <a:xfrm rot="16200000">
            <a:off x="6623312" y="4080277"/>
            <a:ext cx="186788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from vertex 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A1BFD-85A2-9F4A-8E82-B0CF2AB1E0E8}"/>
              </a:ext>
            </a:extLst>
          </p:cNvPr>
          <p:cNvSpPr txBox="1"/>
          <p:nvPr/>
        </p:nvSpPr>
        <p:spPr>
          <a:xfrm>
            <a:off x="8116832" y="2072262"/>
            <a:ext cx="150233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to vertex v</a:t>
            </a:r>
          </a:p>
        </p:txBody>
      </p:sp>
    </p:spTree>
    <p:extLst>
      <p:ext uri="{BB962C8B-B14F-4D97-AF65-F5344CB8AC3E}">
        <p14:creationId xmlns:p14="http://schemas.microsoft.com/office/powerpoint/2010/main" val="991112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20" y="2672809"/>
            <a:ext cx="24384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Matrix: Directed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925318"/>
            <a:ext cx="3581292" cy="23782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770DAF-0228-6945-8316-5876FF5BA7E8}"/>
              </a:ext>
            </a:extLst>
          </p:cNvPr>
          <p:cNvGrpSpPr/>
          <p:nvPr/>
        </p:nvGrpSpPr>
        <p:grpSpPr>
          <a:xfrm>
            <a:off x="4099452" y="2033683"/>
            <a:ext cx="1604772" cy="548640"/>
            <a:chOff x="8144256" y="1825624"/>
            <a:chExt cx="1604772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AD5CCC-1AFE-9949-AA26-9871DE0B05F2}"/>
                </a:ext>
              </a:extLst>
            </p:cNvPr>
            <p:cNvSpPr/>
            <p:nvPr/>
          </p:nvSpPr>
          <p:spPr>
            <a:xfrm>
              <a:off x="8144256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239AE8-7F51-C648-916A-C6C6735E1727}"/>
                </a:ext>
              </a:extLst>
            </p:cNvPr>
            <p:cNvSpPr/>
            <p:nvPr/>
          </p:nvSpPr>
          <p:spPr>
            <a:xfrm>
              <a:off x="9200388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96DE40-2B0B-514C-9312-374F8140A0E6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8692896" y="2099944"/>
              <a:ext cx="5074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60B2949-C6DE-EB4B-8779-4A7B175A47C3}"/>
              </a:ext>
            </a:extLst>
          </p:cNvPr>
          <p:cNvSpPr txBox="1"/>
          <p:nvPr/>
        </p:nvSpPr>
        <p:spPr>
          <a:xfrm rot="16200000">
            <a:off x="6623312" y="4080277"/>
            <a:ext cx="186788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from vertex 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A1BFD-85A2-9F4A-8E82-B0CF2AB1E0E8}"/>
              </a:ext>
            </a:extLst>
          </p:cNvPr>
          <p:cNvSpPr txBox="1"/>
          <p:nvPr/>
        </p:nvSpPr>
        <p:spPr>
          <a:xfrm>
            <a:off x="8116832" y="2072262"/>
            <a:ext cx="150233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to vertex 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39EDF-03EB-4542-8C57-3C44A21A15D9}"/>
              </a:ext>
            </a:extLst>
          </p:cNvPr>
          <p:cNvSpPr txBox="1"/>
          <p:nvPr/>
        </p:nvSpPr>
        <p:spPr>
          <a:xfrm>
            <a:off x="2974848" y="5903625"/>
            <a:ext cx="7010124" cy="83099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We’ve already used adjacency matrices  with relations.</a:t>
            </a:r>
          </a:p>
          <a:p>
            <a:r>
              <a:rPr lang="en-US" sz="2400" dirty="0"/>
              <a:t>We labeled the adjacency matrix </a:t>
            </a:r>
            <a:r>
              <a:rPr lang="en-US" sz="2400" i="1" dirty="0"/>
              <a:t>M</a:t>
            </a:r>
            <a:r>
              <a:rPr lang="en-US" sz="2400" i="1" baseline="-25000" dirty="0"/>
              <a:t>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887574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544" y="2770345"/>
            <a:ext cx="24384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List: Directed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925318"/>
            <a:ext cx="3581292" cy="2378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91" y="2907030"/>
            <a:ext cx="3982291" cy="291750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7342C-3531-8745-8DF8-22E0C72E6CD1}"/>
              </a:ext>
            </a:extLst>
          </p:cNvPr>
          <p:cNvGrpSpPr/>
          <p:nvPr/>
        </p:nvGrpSpPr>
        <p:grpSpPr>
          <a:xfrm>
            <a:off x="5293614" y="2324005"/>
            <a:ext cx="1604772" cy="548640"/>
            <a:chOff x="8144256" y="1825624"/>
            <a:chExt cx="1604772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8651BE-E7D4-6B48-B90C-62617B337BBA}"/>
                </a:ext>
              </a:extLst>
            </p:cNvPr>
            <p:cNvSpPr/>
            <p:nvPr/>
          </p:nvSpPr>
          <p:spPr>
            <a:xfrm>
              <a:off x="8144256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EEECFD-3D45-3E40-A3B6-2CE356246810}"/>
                </a:ext>
              </a:extLst>
            </p:cNvPr>
            <p:cNvSpPr/>
            <p:nvPr/>
          </p:nvSpPr>
          <p:spPr>
            <a:xfrm>
              <a:off x="9200388" y="182562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2628DF-E5BC-9045-A9D3-9B58CD2F0847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>
              <a:off x="8692896" y="2099944"/>
              <a:ext cx="5074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2307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544" y="2770345"/>
            <a:ext cx="24384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Graph: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925318"/>
            <a:ext cx="3581292" cy="2378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91" y="2907030"/>
            <a:ext cx="3982291" cy="291750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099452" y="3310128"/>
            <a:ext cx="3115164" cy="5029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558676" y="2843784"/>
            <a:ext cx="3115164" cy="5029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5457A1-8AB9-4240-8379-1B0D438C56EF}"/>
              </a:ext>
            </a:extLst>
          </p:cNvPr>
          <p:cNvSpPr/>
          <p:nvPr/>
        </p:nvSpPr>
        <p:spPr>
          <a:xfrm>
            <a:off x="829056" y="3058668"/>
            <a:ext cx="945315" cy="5029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269" y="2784632"/>
            <a:ext cx="2352675" cy="3209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587" y="2737007"/>
            <a:ext cx="2447925" cy="325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Undirected: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FFEAA-36F6-674D-8B3F-EC72061B13EF}"/>
              </a:ext>
            </a:extLst>
          </p:cNvPr>
          <p:cNvSpPr txBox="1"/>
          <p:nvPr/>
        </p:nvSpPr>
        <p:spPr>
          <a:xfrm>
            <a:off x="7994248" y="1968683"/>
            <a:ext cx="37494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Symmetric 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4012595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Graph: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06" y="2832022"/>
            <a:ext cx="3817940" cy="3067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587" y="2737007"/>
            <a:ext cx="2447925" cy="3257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D34B7-F53A-FA46-A4E5-7F518D6291C4}"/>
              </a:ext>
            </a:extLst>
          </p:cNvPr>
          <p:cNvSpPr txBox="1"/>
          <p:nvPr/>
        </p:nvSpPr>
        <p:spPr>
          <a:xfrm>
            <a:off x="4183219" y="2001025"/>
            <a:ext cx="435144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Note header change from </a:t>
            </a:r>
          </a:p>
          <a:p>
            <a:pPr algn="ctr"/>
            <a:r>
              <a:rPr lang="en-US" sz="2400" dirty="0"/>
              <a:t>initial vertex/terminating vertices</a:t>
            </a:r>
          </a:p>
        </p:txBody>
      </p:sp>
    </p:spTree>
    <p:extLst>
      <p:ext uri="{BB962C8B-B14F-4D97-AF65-F5344CB8AC3E}">
        <p14:creationId xmlns:p14="http://schemas.microsoft.com/office/powerpoint/2010/main" val="258222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269" y="2784632"/>
            <a:ext cx="2352675" cy="3209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06" y="2832022"/>
            <a:ext cx="3817940" cy="3067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587" y="2737007"/>
            <a:ext cx="2447925" cy="325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Undirected: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sp>
        <p:nvSpPr>
          <p:cNvPr id="9" name="Oval 8"/>
          <p:cNvSpPr/>
          <p:nvPr/>
        </p:nvSpPr>
        <p:spPr>
          <a:xfrm>
            <a:off x="4099452" y="3310128"/>
            <a:ext cx="3115164" cy="5029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58676" y="2843784"/>
            <a:ext cx="3115164" cy="5029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18A405-0C0E-C245-A6A4-94A4B99DE4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4719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031004-0787-9046-9E95-8B424F72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753"/>
            <a:ext cx="10515600" cy="1325563"/>
          </a:xfrm>
        </p:spPr>
        <p:txBody>
          <a:bodyPr/>
          <a:lstStyle/>
          <a:p>
            <a:r>
              <a:rPr lang="en-US" dirty="0"/>
              <a:t>Graphs in my lab – one example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84080C-C860-5A46-BAD3-42AD343D2D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20" b="-1"/>
          <a:stretch/>
        </p:blipFill>
        <p:spPr>
          <a:xfrm>
            <a:off x="4438323" y="3686839"/>
            <a:ext cx="3315359" cy="2417012"/>
          </a:xfrm>
          <a:prstGeom prst="rect">
            <a:avLst/>
          </a:prstGeom>
        </p:spPr>
      </p:pic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A864273C-8776-544D-8F5B-BC941F2D9F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050" t="13193" r="10883" b="12764"/>
          <a:stretch/>
        </p:blipFill>
        <p:spPr>
          <a:xfrm>
            <a:off x="8183851" y="3363036"/>
            <a:ext cx="3704746" cy="2740682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8FB05634-77EE-2546-9DBA-F9EE66DC23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77" y="3400089"/>
            <a:ext cx="3854043" cy="32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65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Graph: Picture,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C5E9E-26A4-1D49-A98D-CA65464CB031}"/>
              </a:ext>
            </a:extLst>
          </p:cNvPr>
          <p:cNvSpPr txBox="1"/>
          <p:nvPr/>
        </p:nvSpPr>
        <p:spPr>
          <a:xfrm>
            <a:off x="1643742" y="3346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7A752-5518-C448-A1BF-FD9E6B940342}"/>
              </a:ext>
            </a:extLst>
          </p:cNvPr>
          <p:cNvSpPr txBox="1"/>
          <p:nvPr/>
        </p:nvSpPr>
        <p:spPr>
          <a:xfrm>
            <a:off x="2366064" y="4358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CD4AD-477F-0240-AA2D-9B4E216A137E}"/>
              </a:ext>
            </a:extLst>
          </p:cNvPr>
          <p:cNvSpPr txBox="1"/>
          <p:nvPr/>
        </p:nvSpPr>
        <p:spPr>
          <a:xfrm>
            <a:off x="856488" y="3816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BC63-0D8E-3C47-933A-24C3B8BD8110}"/>
              </a:ext>
            </a:extLst>
          </p:cNvPr>
          <p:cNvSpPr txBox="1"/>
          <p:nvPr/>
        </p:nvSpPr>
        <p:spPr>
          <a:xfrm>
            <a:off x="1492899" y="4204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7FFAD-FC25-8644-BBA7-D4663AA998FA}"/>
              </a:ext>
            </a:extLst>
          </p:cNvPr>
          <p:cNvSpPr txBox="1"/>
          <p:nvPr/>
        </p:nvSpPr>
        <p:spPr>
          <a:xfrm>
            <a:off x="2960913" y="3835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1A040-25E3-8D4D-B0D9-6CF85F0899BE}"/>
              </a:ext>
            </a:extLst>
          </p:cNvPr>
          <p:cNvSpPr txBox="1"/>
          <p:nvPr/>
        </p:nvSpPr>
        <p:spPr>
          <a:xfrm>
            <a:off x="3469776" y="342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7D20F-6AAE-E645-88CB-2512AB6E6833}"/>
              </a:ext>
            </a:extLst>
          </p:cNvPr>
          <p:cNvSpPr txBox="1"/>
          <p:nvPr/>
        </p:nvSpPr>
        <p:spPr>
          <a:xfrm>
            <a:off x="1945428" y="50218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FBD2AD-B6AB-4A44-9DB7-0AD15AA4AEF2}"/>
              </a:ext>
            </a:extLst>
          </p:cNvPr>
          <p:cNvSpPr txBox="1"/>
          <p:nvPr/>
        </p:nvSpPr>
        <p:spPr>
          <a:xfrm>
            <a:off x="5331919" y="2777573"/>
            <a:ext cx="4571636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Think of edge weights as things 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strength of friendships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probabilities of meeting</a:t>
            </a:r>
          </a:p>
        </p:txBody>
      </p:sp>
    </p:spTree>
    <p:extLst>
      <p:ext uri="{BB962C8B-B14F-4D97-AF65-F5344CB8AC3E}">
        <p14:creationId xmlns:p14="http://schemas.microsoft.com/office/powerpoint/2010/main" val="2135317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Graph: Picture,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C5E9E-26A4-1D49-A98D-CA65464CB031}"/>
              </a:ext>
            </a:extLst>
          </p:cNvPr>
          <p:cNvSpPr txBox="1"/>
          <p:nvPr/>
        </p:nvSpPr>
        <p:spPr>
          <a:xfrm>
            <a:off x="1643742" y="3346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7A752-5518-C448-A1BF-FD9E6B940342}"/>
              </a:ext>
            </a:extLst>
          </p:cNvPr>
          <p:cNvSpPr txBox="1"/>
          <p:nvPr/>
        </p:nvSpPr>
        <p:spPr>
          <a:xfrm>
            <a:off x="2366064" y="4358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CD4AD-477F-0240-AA2D-9B4E216A137E}"/>
              </a:ext>
            </a:extLst>
          </p:cNvPr>
          <p:cNvSpPr txBox="1"/>
          <p:nvPr/>
        </p:nvSpPr>
        <p:spPr>
          <a:xfrm>
            <a:off x="856488" y="3816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BC63-0D8E-3C47-933A-24C3B8BD8110}"/>
              </a:ext>
            </a:extLst>
          </p:cNvPr>
          <p:cNvSpPr txBox="1"/>
          <p:nvPr/>
        </p:nvSpPr>
        <p:spPr>
          <a:xfrm>
            <a:off x="1492899" y="4204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7FFAD-FC25-8644-BBA7-D4663AA998FA}"/>
              </a:ext>
            </a:extLst>
          </p:cNvPr>
          <p:cNvSpPr txBox="1"/>
          <p:nvPr/>
        </p:nvSpPr>
        <p:spPr>
          <a:xfrm>
            <a:off x="2960913" y="3835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1A040-25E3-8D4D-B0D9-6CF85F0899BE}"/>
              </a:ext>
            </a:extLst>
          </p:cNvPr>
          <p:cNvSpPr txBox="1"/>
          <p:nvPr/>
        </p:nvSpPr>
        <p:spPr>
          <a:xfrm>
            <a:off x="3469776" y="342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7D20F-6AAE-E645-88CB-2512AB6E6833}"/>
              </a:ext>
            </a:extLst>
          </p:cNvPr>
          <p:cNvSpPr txBox="1"/>
          <p:nvPr/>
        </p:nvSpPr>
        <p:spPr>
          <a:xfrm>
            <a:off x="1945428" y="50218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33709-5BA9-0F4D-AAEB-78D651CC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666" y="2979294"/>
            <a:ext cx="2959100" cy="2197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F2DF93-B24F-594B-826B-56CCEAF5B6CC}"/>
              </a:ext>
            </a:extLst>
          </p:cNvPr>
          <p:cNvSpPr txBox="1"/>
          <p:nvPr/>
        </p:nvSpPr>
        <p:spPr>
          <a:xfrm>
            <a:off x="4647493" y="2879599"/>
            <a:ext cx="351108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Instead of just 1’s and 0’s,</a:t>
            </a:r>
          </a:p>
          <a:p>
            <a:r>
              <a:rPr lang="en-US" sz="2400" dirty="0"/>
              <a:t>use edge weights in matrix</a:t>
            </a:r>
          </a:p>
        </p:txBody>
      </p:sp>
    </p:spTree>
    <p:extLst>
      <p:ext uri="{BB962C8B-B14F-4D97-AF65-F5344CB8AC3E}">
        <p14:creationId xmlns:p14="http://schemas.microsoft.com/office/powerpoint/2010/main" val="37752621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" y="2879599"/>
            <a:ext cx="3587927" cy="23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Graph: Picture, List,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Graph, List,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C5E9E-26A4-1D49-A98D-CA65464CB031}"/>
              </a:ext>
            </a:extLst>
          </p:cNvPr>
          <p:cNvSpPr txBox="1"/>
          <p:nvPr/>
        </p:nvSpPr>
        <p:spPr>
          <a:xfrm>
            <a:off x="1643742" y="3346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7A752-5518-C448-A1BF-FD9E6B940342}"/>
              </a:ext>
            </a:extLst>
          </p:cNvPr>
          <p:cNvSpPr txBox="1"/>
          <p:nvPr/>
        </p:nvSpPr>
        <p:spPr>
          <a:xfrm>
            <a:off x="2366064" y="4358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CD4AD-477F-0240-AA2D-9B4E216A137E}"/>
              </a:ext>
            </a:extLst>
          </p:cNvPr>
          <p:cNvSpPr txBox="1"/>
          <p:nvPr/>
        </p:nvSpPr>
        <p:spPr>
          <a:xfrm>
            <a:off x="856488" y="3816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BC63-0D8E-3C47-933A-24C3B8BD8110}"/>
              </a:ext>
            </a:extLst>
          </p:cNvPr>
          <p:cNvSpPr txBox="1"/>
          <p:nvPr/>
        </p:nvSpPr>
        <p:spPr>
          <a:xfrm>
            <a:off x="1492899" y="4204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7FFAD-FC25-8644-BBA7-D4663AA998FA}"/>
              </a:ext>
            </a:extLst>
          </p:cNvPr>
          <p:cNvSpPr txBox="1"/>
          <p:nvPr/>
        </p:nvSpPr>
        <p:spPr>
          <a:xfrm>
            <a:off x="2960913" y="3835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1A040-25E3-8D4D-B0D9-6CF85F0899BE}"/>
              </a:ext>
            </a:extLst>
          </p:cNvPr>
          <p:cNvSpPr txBox="1"/>
          <p:nvPr/>
        </p:nvSpPr>
        <p:spPr>
          <a:xfrm>
            <a:off x="3469776" y="342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7D20F-6AAE-E645-88CB-2512AB6E6833}"/>
              </a:ext>
            </a:extLst>
          </p:cNvPr>
          <p:cNvSpPr txBox="1"/>
          <p:nvPr/>
        </p:nvSpPr>
        <p:spPr>
          <a:xfrm>
            <a:off x="1945428" y="50218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33709-5BA9-0F4D-AAEB-78D651CC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666" y="2979294"/>
            <a:ext cx="2959100" cy="2197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1B3FEF-53DE-DA49-82DB-F242C84FD41F}"/>
              </a:ext>
            </a:extLst>
          </p:cNvPr>
          <p:cNvSpPr txBox="1"/>
          <p:nvPr/>
        </p:nvSpPr>
        <p:spPr>
          <a:xfrm>
            <a:off x="4718744" y="2148297"/>
            <a:ext cx="363862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Put the edge weight next to</a:t>
            </a:r>
          </a:p>
          <a:p>
            <a:r>
              <a:rPr lang="en-US" sz="2400" dirty="0"/>
              <a:t>the terminating vertex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3C172-B205-C84E-BDEE-580ED0F04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018" y="3053589"/>
            <a:ext cx="40767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11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Considerations</a:t>
            </a:r>
          </a:p>
          <a:p>
            <a:pPr lvl="1"/>
            <a:r>
              <a:rPr lang="en-US" dirty="0"/>
              <a:t>It is more efficient to store a graph as an adjacency list when it is </a:t>
            </a:r>
            <a:r>
              <a:rPr lang="en-US" i="1" dirty="0"/>
              <a:t>sparse</a:t>
            </a:r>
            <a:r>
              <a:rPr lang="en-US" dirty="0"/>
              <a:t>, that is when there are few edges (think more 0’s than 1’s in the matrix)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It is more efficient to store a graph as an adjacency matrix when it is </a:t>
            </a:r>
            <a:r>
              <a:rPr lang="en-US" i="1" dirty="0"/>
              <a:t>dense</a:t>
            </a:r>
            <a:r>
              <a:rPr lang="en-US" dirty="0"/>
              <a:t>, that is when there are many edges (think more 1’s than 0’s in the matrix)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3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48455-350A-BE4C-8E7C-DB71DB37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047746"/>
            <a:ext cx="18542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FDD821-1FC0-B241-8054-FAC9D739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675505"/>
            <a:ext cx="185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Adjacency: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corresponding adjacency list and matrix for the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5902"/>
            <a:ext cx="5568505" cy="40063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B81E2F-85EF-444E-BE18-4F1DF618420E}"/>
              </a:ext>
            </a:extLst>
          </p:cNvPr>
          <p:cNvCxnSpPr/>
          <p:nvPr/>
        </p:nvCxnSpPr>
        <p:spPr>
          <a:xfrm>
            <a:off x="5020056" y="2258568"/>
            <a:ext cx="1773936" cy="822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CAB8D1-5D59-BC4C-BE10-58A3A01E062C}"/>
              </a:ext>
            </a:extLst>
          </p:cNvPr>
          <p:cNvCxnSpPr/>
          <p:nvPr/>
        </p:nvCxnSpPr>
        <p:spPr>
          <a:xfrm flipH="1">
            <a:off x="5550408" y="2331720"/>
            <a:ext cx="1234440" cy="10418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CAAF47-4070-3146-8FC4-F3376B293672}"/>
              </a:ext>
            </a:extLst>
          </p:cNvPr>
          <p:cNvCxnSpPr/>
          <p:nvPr/>
        </p:nvCxnSpPr>
        <p:spPr>
          <a:xfrm>
            <a:off x="5550408" y="2435902"/>
            <a:ext cx="856297" cy="786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986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Adjacency: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corresponding adjacency list and matrix for the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5902"/>
            <a:ext cx="5568505" cy="4006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020056" y="2258568"/>
            <a:ext cx="1773936" cy="822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550408" y="2331720"/>
            <a:ext cx="1234440" cy="10418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50408" y="2435902"/>
            <a:ext cx="856297" cy="786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848" y="3100260"/>
            <a:ext cx="4855045" cy="26775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93991" y="3100260"/>
            <a:ext cx="4855046" cy="27519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245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Adjacency: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corresponding adjacency list and matrix for the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5902"/>
            <a:ext cx="5568505" cy="4006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589520" y="2267458"/>
            <a:ext cx="868680" cy="6746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735824" y="2334927"/>
            <a:ext cx="713232" cy="10986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35824" y="2444792"/>
            <a:ext cx="795528" cy="880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819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Adjacency: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corresponding adjacency list and matrix for the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5902"/>
            <a:ext cx="5568505" cy="4006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589520" y="2267458"/>
            <a:ext cx="868680" cy="6746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735824" y="2334927"/>
            <a:ext cx="713232" cy="10986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35824" y="2444792"/>
            <a:ext cx="795528" cy="880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60919" y="3100260"/>
            <a:ext cx="2093977" cy="27519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262" y="3223672"/>
            <a:ext cx="18669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9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C0560-34B5-1B4B-95F5-2C020069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Tree Traversal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6D7C682-660D-B544-BE19-D180D362C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44500"/>
            <a:ext cx="41021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2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0"/>
          <p:cNvSpPr txBox="1">
            <a:spLocks noGrp="1"/>
          </p:cNvSpPr>
          <p:nvPr>
            <p:ph type="title"/>
          </p:nvPr>
        </p:nvSpPr>
        <p:spPr>
          <a:xfrm>
            <a:off x="838200" y="-1393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/>
              <a:t>BGF Evolves over Time</a:t>
            </a:r>
            <a:endParaRPr dirty="0"/>
          </a:p>
        </p:txBody>
      </p:sp>
      <p:pic>
        <p:nvPicPr>
          <p:cNvPr id="816" name="Google Shape;816;p60" descr="A picture containing table, green, person, ai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324" y="990556"/>
            <a:ext cx="242815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6356" y="990556"/>
            <a:ext cx="24244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3632" y="990556"/>
            <a:ext cx="242306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49130" y="990556"/>
            <a:ext cx="24499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25" y="2968320"/>
            <a:ext cx="24244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54001" y="2968320"/>
            <a:ext cx="242564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91087" y="2980376"/>
            <a:ext cx="242815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6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28173" y="2968320"/>
            <a:ext cx="2438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9189" y="5007895"/>
            <a:ext cx="240053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56695" y="5007895"/>
            <a:ext cx="242821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0" descr="A close up of a 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93633" y="5007895"/>
            <a:ext cx="2439681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0"/>
          <p:cNvSpPr/>
          <p:nvPr/>
        </p:nvSpPr>
        <p:spPr>
          <a:xfrm>
            <a:off x="2663480" y="1740414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2400"/>
          </a:p>
        </p:txBody>
      </p:sp>
      <p:sp>
        <p:nvSpPr>
          <p:cNvPr id="828" name="Google Shape;828;p60"/>
          <p:cNvSpPr/>
          <p:nvPr/>
        </p:nvSpPr>
        <p:spPr>
          <a:xfrm>
            <a:off x="5682156" y="1740414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0"/>
          <p:cNvSpPr/>
          <p:nvPr/>
        </p:nvSpPr>
        <p:spPr>
          <a:xfrm>
            <a:off x="8737653" y="1740414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60"/>
          <p:cNvSpPr/>
          <p:nvPr/>
        </p:nvSpPr>
        <p:spPr>
          <a:xfrm>
            <a:off x="2659726" y="3701307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0"/>
          <p:cNvSpPr/>
          <p:nvPr/>
        </p:nvSpPr>
        <p:spPr>
          <a:xfrm>
            <a:off x="2668825" y="5757752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60"/>
          <p:cNvSpPr/>
          <p:nvPr/>
        </p:nvSpPr>
        <p:spPr>
          <a:xfrm>
            <a:off x="5674649" y="3693100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60"/>
          <p:cNvSpPr/>
          <p:nvPr/>
        </p:nvSpPr>
        <p:spPr>
          <a:xfrm>
            <a:off x="8707594" y="3693100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0"/>
          <p:cNvSpPr/>
          <p:nvPr/>
        </p:nvSpPr>
        <p:spPr>
          <a:xfrm>
            <a:off x="5656494" y="5757752"/>
            <a:ext cx="590521" cy="329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0"/>
          <p:cNvSpPr txBox="1"/>
          <p:nvPr/>
        </p:nvSpPr>
        <p:spPr>
          <a:xfrm>
            <a:off x="9523176" y="5142199"/>
            <a:ext cx="1528624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C00000"/>
              </a:buClr>
              <a:buSzPts val="1800"/>
            </a:pPr>
            <a:r>
              <a:rPr lang="en-US" sz="24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Best site</a:t>
            </a:r>
            <a:endParaRPr sz="2400"/>
          </a:p>
          <a:p>
            <a:pPr>
              <a:buClr>
                <a:srgbClr val="C00000"/>
              </a:buClr>
              <a:buSzPts val="1800"/>
            </a:pPr>
            <a:r>
              <a:rPr lang="en-US" sz="24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chosen</a:t>
            </a:r>
            <a:endParaRPr sz="2400"/>
          </a:p>
        </p:txBody>
      </p:sp>
      <p:sp>
        <p:nvSpPr>
          <p:cNvPr id="836" name="Google Shape;836;p60"/>
          <p:cNvSpPr/>
          <p:nvPr/>
        </p:nvSpPr>
        <p:spPr>
          <a:xfrm>
            <a:off x="6096000" y="4538913"/>
            <a:ext cx="3016000" cy="2715012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331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90DD0-F440-4E8B-0211-3855F887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20F02-8ABA-2099-7E5B-537BDF9D8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Edge Set and Vertex Set</a:t>
            </a:r>
          </a:p>
        </p:txBody>
      </p:sp>
    </p:spTree>
    <p:extLst>
      <p:ext uri="{BB962C8B-B14F-4D97-AF65-F5344CB8AC3E}">
        <p14:creationId xmlns:p14="http://schemas.microsoft.com/office/powerpoint/2010/main" val="50412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5587</TotalTime>
  <Words>3319</Words>
  <Application>Microsoft Macintosh PowerPoint</Application>
  <PresentationFormat>Widescreen</PresentationFormat>
  <Paragraphs>450</Paragraphs>
  <Slides>78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Courier New</vt:lpstr>
      <vt:lpstr>Times New Roman</vt:lpstr>
      <vt:lpstr>Office Theme</vt:lpstr>
      <vt:lpstr>Graphs</vt:lpstr>
      <vt:lpstr>Overview and Due</vt:lpstr>
      <vt:lpstr>Why Graphs?</vt:lpstr>
      <vt:lpstr>PowerPoint Presentation</vt:lpstr>
      <vt:lpstr>PowerPoint Presentation</vt:lpstr>
      <vt:lpstr>PowerPoint Presentation</vt:lpstr>
      <vt:lpstr>Graphs in my lab – one example</vt:lpstr>
      <vt:lpstr>BGF Evolves over Time</vt:lpstr>
      <vt:lpstr>Graph Definition</vt:lpstr>
      <vt:lpstr>Graph Definition</vt:lpstr>
      <vt:lpstr>Graph Definition</vt:lpstr>
      <vt:lpstr>Graph Definition</vt:lpstr>
      <vt:lpstr>Graph Definition</vt:lpstr>
      <vt:lpstr>Graph Definition</vt:lpstr>
      <vt:lpstr>Graphs: Directed vs. Undirected</vt:lpstr>
      <vt:lpstr>Graphs: Directed vs. Undirected</vt:lpstr>
      <vt:lpstr>Graphs: Directed vs. Undirected</vt:lpstr>
      <vt:lpstr>Graphs: Directed vs. Undirected</vt:lpstr>
      <vt:lpstr>Special Graphs</vt:lpstr>
      <vt:lpstr>Graphs: Simple  (§10.1, definition buried between def  1 and def 2)</vt:lpstr>
      <vt:lpstr>Graphs: Multigraph (§10.1, definition buried between def  1 and def 2)</vt:lpstr>
      <vt:lpstr>Graphs: Complete (§10.2.3)</vt:lpstr>
      <vt:lpstr>Graphs: Bipartite (Def 1 §10.2.4)</vt:lpstr>
      <vt:lpstr>Weighted Graph</vt:lpstr>
      <vt:lpstr>Adjacent and Incident</vt:lpstr>
      <vt:lpstr>Terms from Homework 16a</vt:lpstr>
      <vt:lpstr>Adjacency and Incidence: Undirected Graphs (Def 1 §10.2.2)</vt:lpstr>
      <vt:lpstr>Adjacency and Incidence: Undirected Graphs (Def 1 §10.2.2)</vt:lpstr>
      <vt:lpstr>Adjacency and Incidence: Undirected Graphs (Def 1 §10.2.2)</vt:lpstr>
      <vt:lpstr>Adjacency and Incidence: Directed Graphs  (Def 4 §10.2.2)</vt:lpstr>
      <vt:lpstr>Adjacency and Incidence: Directed Graphs (Def 4 §10.2.2)</vt:lpstr>
      <vt:lpstr>Adjacency and Incidence: Directed Graphs (Def 4 §10.2.2)</vt:lpstr>
      <vt:lpstr>Adjacency and Incidence: Directed Graphs</vt:lpstr>
      <vt:lpstr>Degree</vt:lpstr>
      <vt:lpstr>Degree: Undirected Graphs (Def 2 §10.2.2)</vt:lpstr>
      <vt:lpstr>Degree: Undirected Graphs (Def 2 §10.2.2)</vt:lpstr>
      <vt:lpstr>Degree: Directed Graphs (Def 2 §10.2.2)</vt:lpstr>
      <vt:lpstr>Degree: Undirected Graphs (Def 2 §10.2.2)</vt:lpstr>
      <vt:lpstr>Graphs: Directed Degree (Def 5 §10.2.2)</vt:lpstr>
      <vt:lpstr>Paths and Cycles</vt:lpstr>
      <vt:lpstr>Graph Paths (Def 1 §10.4.2)</vt:lpstr>
      <vt:lpstr>Graph Paths (Def 1 §10.4.2)</vt:lpstr>
      <vt:lpstr>Graph Paths (Def 1 §10.4.2)</vt:lpstr>
      <vt:lpstr>Graph Paths (Def 1 §10.4.2)</vt:lpstr>
      <vt:lpstr>Graph Paths: Exercise</vt:lpstr>
      <vt:lpstr>Graph Paths: Exercise</vt:lpstr>
      <vt:lpstr>Graph Paths: Simple Path (Def 2 §10.4.2)</vt:lpstr>
      <vt:lpstr>Graph Paths: Minimum Path  (not in textbook reading)</vt:lpstr>
      <vt:lpstr>Graph Cycles: Def 2 §10.4.2</vt:lpstr>
      <vt:lpstr>Reachable and Path Relations</vt:lpstr>
      <vt:lpstr>Reachable (Just before problem 16 in exercises after section 10.4)</vt:lpstr>
      <vt:lpstr>Path Relation (for HW 16a)</vt:lpstr>
      <vt:lpstr>Path Relation (for HW 16a)</vt:lpstr>
      <vt:lpstr>Path Relation (for HW 16a)</vt:lpstr>
      <vt:lpstr>Connected, Strongly Connected, Weakly Connected</vt:lpstr>
      <vt:lpstr>Homework 16a</vt:lpstr>
      <vt:lpstr>Homework 16a</vt:lpstr>
      <vt:lpstr>Graphs: Connectedness</vt:lpstr>
      <vt:lpstr>Graphs: Connectedness</vt:lpstr>
      <vt:lpstr>Representing Graphs</vt:lpstr>
      <vt:lpstr>Graph Representations</vt:lpstr>
      <vt:lpstr>Graph Representations</vt:lpstr>
      <vt:lpstr>Adjacency Matrix: Directed Graph</vt:lpstr>
      <vt:lpstr>Adjacency Matrix: Directed Graph</vt:lpstr>
      <vt:lpstr>Adjacency List: Directed Graph</vt:lpstr>
      <vt:lpstr>Directed Graph: List, Matrix</vt:lpstr>
      <vt:lpstr>Graph Undirected: List, Matrix</vt:lpstr>
      <vt:lpstr>Undirected Graph: List, Matrix</vt:lpstr>
      <vt:lpstr>Graph Undirected: List, Matrix</vt:lpstr>
      <vt:lpstr>Weighted Graph: Picture, List, Matrix</vt:lpstr>
      <vt:lpstr>Weighted Graph: Picture, List, Matrix</vt:lpstr>
      <vt:lpstr>Weighted Graph: Picture, List, Matrix</vt:lpstr>
      <vt:lpstr>Graph Representations</vt:lpstr>
      <vt:lpstr>Graph Adjacency: Exercise</vt:lpstr>
      <vt:lpstr>Graph Adjacency: Exercise</vt:lpstr>
      <vt:lpstr>Graph Adjacency: Exercise</vt:lpstr>
      <vt:lpstr>Graph Adjacency: Exercise</vt:lpstr>
      <vt:lpstr>Tree Traversal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creator>Microsoft account</dc:creator>
  <cp:lastModifiedBy>Michael Goodrich</cp:lastModifiedBy>
  <cp:revision>319</cp:revision>
  <dcterms:created xsi:type="dcterms:W3CDTF">2020-09-01T17:51:58Z</dcterms:created>
  <dcterms:modified xsi:type="dcterms:W3CDTF">2023-11-07T23:44:08Z</dcterms:modified>
</cp:coreProperties>
</file>